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notesMasterIdLst>
    <p:notesMasterId r:id="rId37"/>
  </p:notesMasterIdLst>
  <p:sldIdLst>
    <p:sldId id="277" r:id="rId3"/>
    <p:sldId id="295" r:id="rId4"/>
    <p:sldId id="309" r:id="rId5"/>
    <p:sldId id="310" r:id="rId6"/>
    <p:sldId id="311" r:id="rId7"/>
    <p:sldId id="320" r:id="rId8"/>
    <p:sldId id="313" r:id="rId9"/>
    <p:sldId id="314" r:id="rId10"/>
    <p:sldId id="315" r:id="rId11"/>
    <p:sldId id="316" r:id="rId12"/>
    <p:sldId id="322" r:id="rId13"/>
    <p:sldId id="293" r:id="rId14"/>
    <p:sldId id="318" r:id="rId15"/>
    <p:sldId id="294" r:id="rId16"/>
    <p:sldId id="326" r:id="rId17"/>
    <p:sldId id="296" r:id="rId18"/>
    <p:sldId id="321" r:id="rId19"/>
    <p:sldId id="299" r:id="rId20"/>
    <p:sldId id="301" r:id="rId21"/>
    <p:sldId id="305" r:id="rId22"/>
    <p:sldId id="324" r:id="rId23"/>
    <p:sldId id="325" r:id="rId24"/>
    <p:sldId id="302" r:id="rId25"/>
    <p:sldId id="289" r:id="rId26"/>
    <p:sldId id="297" r:id="rId27"/>
    <p:sldId id="290" r:id="rId28"/>
    <p:sldId id="291" r:id="rId29"/>
    <p:sldId id="304" r:id="rId30"/>
    <p:sldId id="306" r:id="rId31"/>
    <p:sldId id="307" r:id="rId32"/>
    <p:sldId id="308" r:id="rId33"/>
    <p:sldId id="328" r:id="rId34"/>
    <p:sldId id="329" r:id="rId35"/>
    <p:sldId id="327" r:id="rId36"/>
  </p:sldIdLst>
  <p:sldSz cx="13004800" cy="9753600"/>
  <p:notesSz cx="6794500" cy="9931400"/>
  <p:defaultTextStyle>
    <a:defPPr marL="0" marR="0" indent="0" algn="l" defTabSz="914354"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589"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176"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765"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354"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2941"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530"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119"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706"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5" pos="8051">
          <p15:clr>
            <a:srgbClr val="A4A3A4"/>
          </p15:clr>
        </p15:guide>
        <p15:guide id="6" orient="horz" pos="3072">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rs Uhlin" initials="L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6"/>
    <a:srgbClr val="EAEAEA"/>
    <a:srgbClr val="9C610B"/>
    <a:srgbClr val="9C6114"/>
    <a:srgbClr val="94470B"/>
    <a:srgbClr val="ADCAB8"/>
    <a:srgbClr val="9C61FF"/>
    <a:srgbClr val="000000"/>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Inget format, tabellrutnä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just forma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4" autoAdjust="0"/>
    <p:restoredTop sz="93890" autoAdjust="0"/>
  </p:normalViewPr>
  <p:slideViewPr>
    <p:cSldViewPr snapToGrid="0">
      <p:cViewPr>
        <p:scale>
          <a:sx n="75" d="100"/>
          <a:sy n="75" d="100"/>
        </p:scale>
        <p:origin x="1908" y="12"/>
      </p:cViewPr>
      <p:guideLst>
        <p:guide pos="8051"/>
        <p:guide orient="horz" pos="3072"/>
      </p:guideLst>
    </p:cSldViewPr>
  </p:slideViewPr>
  <p:notesTextViewPr>
    <p:cViewPr>
      <p:scale>
        <a:sx n="50" d="100"/>
        <a:sy n="50" d="100"/>
      </p:scale>
      <p:origin x="0" y="0"/>
    </p:cViewPr>
  </p:notesTextViewPr>
  <p:sorterViewPr>
    <p:cViewPr>
      <p:scale>
        <a:sx n="45" d="100"/>
        <a:sy n="45" d="100"/>
      </p:scale>
      <p:origin x="0" y="6008"/>
    </p:cViewPr>
  </p:sorterViewPr>
  <p:notesViewPr>
    <p:cSldViewPr snapToGrid="0">
      <p:cViewPr varScale="1">
        <p:scale>
          <a:sx n="93" d="100"/>
          <a:sy n="93" d="100"/>
        </p:scale>
        <p:origin x="-3732" y="-102"/>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3178F-C4D8-4C62-B011-A65543F6E34C}" type="doc">
      <dgm:prSet loTypeId="urn:microsoft.com/office/officeart/2005/8/layout/funnel1" loCatId="process" qsTypeId="urn:microsoft.com/office/officeart/2005/8/quickstyle/3d1" qsCatId="3D" csTypeId="urn:microsoft.com/office/officeart/2005/8/colors/accent2_3" csCatId="accent2" phldr="1"/>
      <dgm:spPr/>
      <dgm:t>
        <a:bodyPr/>
        <a:lstStyle/>
        <a:p>
          <a:endParaRPr lang="en-US"/>
        </a:p>
      </dgm:t>
    </dgm:pt>
    <dgm:pt modelId="{00BD6F3D-A01F-45D2-99F2-B9C1C329674F}">
      <dgm:prSet phldrT="[Text]"/>
      <dgm:spPr>
        <a:gradFill flip="none" rotWithShape="0">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dgm:spPr>
      <dgm:t>
        <a:bodyPr/>
        <a:lstStyle/>
        <a:p>
          <a:r>
            <a:rPr lang="en-US" dirty="0">
              <a:solidFill>
                <a:schemeClr val="tx1"/>
              </a:solidFill>
            </a:rPr>
            <a:t>Lab Work</a:t>
          </a:r>
        </a:p>
      </dgm:t>
    </dgm:pt>
    <dgm:pt modelId="{343E7928-0038-423C-B0D8-BCD638673C77}" type="parTrans" cxnId="{074102CC-6E44-4ADE-8DDA-8268E65B32D4}">
      <dgm:prSet/>
      <dgm:spPr/>
      <dgm:t>
        <a:bodyPr/>
        <a:lstStyle/>
        <a:p>
          <a:endParaRPr lang="en-US"/>
        </a:p>
      </dgm:t>
    </dgm:pt>
    <dgm:pt modelId="{6B86706F-7FBD-403E-9B7C-D81ABA5F70BC}" type="sibTrans" cxnId="{074102CC-6E44-4ADE-8DDA-8268E65B32D4}">
      <dgm:prSet/>
      <dgm:spPr/>
      <dgm:t>
        <a:bodyPr/>
        <a:lstStyle/>
        <a:p>
          <a:endParaRPr lang="en-US"/>
        </a:p>
      </dgm:t>
    </dgm:pt>
    <dgm:pt modelId="{0D1B56B1-FB88-4E44-93FB-ABF6B4D9655D}">
      <dgm:prSet phldrT="[Text]"/>
      <dgm:spPr>
        <a:gradFill flip="none" rotWithShape="0">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dgm:spPr>
      <dgm:t>
        <a:bodyPr/>
        <a:lstStyle/>
        <a:p>
          <a:r>
            <a:rPr lang="en-US" dirty="0">
              <a:solidFill>
                <a:schemeClr val="tx1"/>
              </a:solidFill>
            </a:rPr>
            <a:t>Animal Work</a:t>
          </a:r>
        </a:p>
      </dgm:t>
    </dgm:pt>
    <dgm:pt modelId="{05D346F2-1186-4E88-920C-07C6F98A1CC5}" type="parTrans" cxnId="{5F05F289-6699-453E-82A1-0F3C030B8C1A}">
      <dgm:prSet/>
      <dgm:spPr/>
      <dgm:t>
        <a:bodyPr/>
        <a:lstStyle/>
        <a:p>
          <a:endParaRPr lang="en-US"/>
        </a:p>
      </dgm:t>
    </dgm:pt>
    <dgm:pt modelId="{38D2C5B3-7DF0-41AD-8518-863EE95C9478}" type="sibTrans" cxnId="{5F05F289-6699-453E-82A1-0F3C030B8C1A}">
      <dgm:prSet/>
      <dgm:spPr/>
      <dgm:t>
        <a:bodyPr/>
        <a:lstStyle/>
        <a:p>
          <a:endParaRPr lang="en-US"/>
        </a:p>
      </dgm:t>
    </dgm:pt>
    <dgm:pt modelId="{94B804D3-8E8B-4CAC-BFB5-5C4F6BF8ADCA}">
      <dgm:prSet phldrT="[Text]"/>
      <dgm:spPr>
        <a:gradFill flip="none" rotWithShape="0">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dgm:spPr>
      <dgm:t>
        <a:bodyPr/>
        <a:lstStyle/>
        <a:p>
          <a:r>
            <a:rPr lang="en-US" dirty="0">
              <a:solidFill>
                <a:schemeClr val="tx1"/>
              </a:solidFill>
            </a:rPr>
            <a:t>Clinical Trials</a:t>
          </a:r>
        </a:p>
      </dgm:t>
    </dgm:pt>
    <dgm:pt modelId="{B50124A6-511E-435E-92A5-C58F97EFDDC5}" type="parTrans" cxnId="{4B1507AD-7494-428A-BF50-27CC312F01A1}">
      <dgm:prSet/>
      <dgm:spPr/>
      <dgm:t>
        <a:bodyPr/>
        <a:lstStyle/>
        <a:p>
          <a:endParaRPr lang="en-US"/>
        </a:p>
      </dgm:t>
    </dgm:pt>
    <dgm:pt modelId="{A38EDE40-9540-4242-9051-21286E5094C3}" type="sibTrans" cxnId="{4B1507AD-7494-428A-BF50-27CC312F01A1}">
      <dgm:prSet/>
      <dgm:spPr/>
      <dgm:t>
        <a:bodyPr/>
        <a:lstStyle/>
        <a:p>
          <a:endParaRPr lang="en-US"/>
        </a:p>
      </dgm:t>
    </dgm:pt>
    <dgm:pt modelId="{50A76A33-D04C-4CDE-B256-E843D40C5CDD}">
      <dgm:prSet phldrT="[Text]"/>
      <dgm:spPr/>
      <dgm:t>
        <a:bodyPr/>
        <a:lstStyle/>
        <a:p>
          <a:r>
            <a:rPr lang="en-US" dirty="0"/>
            <a:t>Usable product</a:t>
          </a:r>
        </a:p>
      </dgm:t>
    </dgm:pt>
    <dgm:pt modelId="{775196C9-482E-4B6F-A6F4-2C0C53789A5C}" type="parTrans" cxnId="{A77D5714-E78D-4D38-A2DB-FEE7B7EDDF6F}">
      <dgm:prSet/>
      <dgm:spPr/>
      <dgm:t>
        <a:bodyPr/>
        <a:lstStyle/>
        <a:p>
          <a:endParaRPr lang="en-US"/>
        </a:p>
      </dgm:t>
    </dgm:pt>
    <dgm:pt modelId="{54D20A53-5F62-49BA-BF3C-885A86855891}" type="sibTrans" cxnId="{A77D5714-E78D-4D38-A2DB-FEE7B7EDDF6F}">
      <dgm:prSet/>
      <dgm:spPr/>
      <dgm:t>
        <a:bodyPr/>
        <a:lstStyle/>
        <a:p>
          <a:endParaRPr lang="en-US"/>
        </a:p>
      </dgm:t>
    </dgm:pt>
    <dgm:pt modelId="{E07F7FB2-398C-4789-A2D8-57F6DF2B2F04}" type="pres">
      <dgm:prSet presAssocID="{6A93178F-C4D8-4C62-B011-A65543F6E34C}" presName="Name0" presStyleCnt="0">
        <dgm:presLayoutVars>
          <dgm:chMax val="4"/>
          <dgm:resizeHandles val="exact"/>
        </dgm:presLayoutVars>
      </dgm:prSet>
      <dgm:spPr/>
    </dgm:pt>
    <dgm:pt modelId="{6E1101B5-7746-49F6-99A7-3CF79934411C}" type="pres">
      <dgm:prSet presAssocID="{6A93178F-C4D8-4C62-B011-A65543F6E34C}" presName="ellipse" presStyleLbl="trBgShp" presStyleIdx="0" presStyleCnt="1"/>
      <dgm:spPr/>
    </dgm:pt>
    <dgm:pt modelId="{153BACA5-89B8-4525-B2E6-905FA9E9D18D}" type="pres">
      <dgm:prSet presAssocID="{6A93178F-C4D8-4C62-B011-A65543F6E34C}" presName="arrow1" presStyleLbl="fgShp" presStyleIdx="0" presStyleCnt="1"/>
      <dgm:spPr/>
    </dgm:pt>
    <dgm:pt modelId="{F0961D2F-82D9-4627-A853-2398F839845C}" type="pres">
      <dgm:prSet presAssocID="{6A93178F-C4D8-4C62-B011-A65543F6E34C}" presName="rectangle" presStyleLbl="revTx" presStyleIdx="0" presStyleCnt="1">
        <dgm:presLayoutVars>
          <dgm:bulletEnabled val="1"/>
        </dgm:presLayoutVars>
      </dgm:prSet>
      <dgm:spPr/>
    </dgm:pt>
    <dgm:pt modelId="{CDEA8A50-7AED-456B-B76C-1296E106C5CA}" type="pres">
      <dgm:prSet presAssocID="{0D1B56B1-FB88-4E44-93FB-ABF6B4D9655D}" presName="item1" presStyleLbl="node1" presStyleIdx="0" presStyleCnt="3" custScaleX="61311" custScaleY="61311" custLinFactNeighborX="-15358" custLinFactNeighborY="18193">
        <dgm:presLayoutVars>
          <dgm:bulletEnabled val="1"/>
        </dgm:presLayoutVars>
      </dgm:prSet>
      <dgm:spPr/>
    </dgm:pt>
    <dgm:pt modelId="{CCC2E4F3-37B6-42D3-AA4B-17D9E11F45BF}" type="pres">
      <dgm:prSet presAssocID="{94B804D3-8E8B-4CAC-BFB5-5C4F6BF8ADCA}" presName="item2" presStyleLbl="node1" presStyleIdx="1" presStyleCnt="3" custScaleX="95088" custScaleY="95088" custLinFactNeighborX="-16820" custLinFactNeighborY="-2536">
        <dgm:presLayoutVars>
          <dgm:bulletEnabled val="1"/>
        </dgm:presLayoutVars>
      </dgm:prSet>
      <dgm:spPr/>
    </dgm:pt>
    <dgm:pt modelId="{52708EDE-5646-451F-9E9E-DE5D6FDF0AC7}" type="pres">
      <dgm:prSet presAssocID="{50A76A33-D04C-4CDE-B256-E843D40C5CDD}" presName="item3" presStyleLbl="node1" presStyleIdx="2" presStyleCnt="3" custScaleX="149189" custScaleY="149189" custLinFactNeighborX="2037" custLinFactNeighborY="-6673">
        <dgm:presLayoutVars>
          <dgm:bulletEnabled val="1"/>
        </dgm:presLayoutVars>
      </dgm:prSet>
      <dgm:spPr/>
    </dgm:pt>
    <dgm:pt modelId="{1D39F19D-E7B8-4F81-80BA-7A07E600CDCD}" type="pres">
      <dgm:prSet presAssocID="{6A93178F-C4D8-4C62-B011-A65543F6E34C}" presName="funnel" presStyleLbl="trAlignAcc1" presStyleIdx="0" presStyleCnt="1" custLinFactNeighborX="-1429" custLinFactNeighborY="2078"/>
      <dgm:spPr/>
    </dgm:pt>
  </dgm:ptLst>
  <dgm:cxnLst>
    <dgm:cxn modelId="{A77D5714-E78D-4D38-A2DB-FEE7B7EDDF6F}" srcId="{6A93178F-C4D8-4C62-B011-A65543F6E34C}" destId="{50A76A33-D04C-4CDE-B256-E843D40C5CDD}" srcOrd="3" destOrd="0" parTransId="{775196C9-482E-4B6F-A6F4-2C0C53789A5C}" sibTransId="{54D20A53-5F62-49BA-BF3C-885A86855891}"/>
    <dgm:cxn modelId="{A019114F-CE05-455C-B1F0-B82EF3976B38}" type="presOf" srcId="{00BD6F3D-A01F-45D2-99F2-B9C1C329674F}" destId="{52708EDE-5646-451F-9E9E-DE5D6FDF0AC7}" srcOrd="0" destOrd="0" presId="urn:microsoft.com/office/officeart/2005/8/layout/funnel1"/>
    <dgm:cxn modelId="{2EEB634F-CF0E-44E3-AA70-2F2BF238888A}" type="presOf" srcId="{6A93178F-C4D8-4C62-B011-A65543F6E34C}" destId="{E07F7FB2-398C-4789-A2D8-57F6DF2B2F04}" srcOrd="0" destOrd="0" presId="urn:microsoft.com/office/officeart/2005/8/layout/funnel1"/>
    <dgm:cxn modelId="{5F05F289-6699-453E-82A1-0F3C030B8C1A}" srcId="{6A93178F-C4D8-4C62-B011-A65543F6E34C}" destId="{0D1B56B1-FB88-4E44-93FB-ABF6B4D9655D}" srcOrd="1" destOrd="0" parTransId="{05D346F2-1186-4E88-920C-07C6F98A1CC5}" sibTransId="{38D2C5B3-7DF0-41AD-8518-863EE95C9478}"/>
    <dgm:cxn modelId="{4B1507AD-7494-428A-BF50-27CC312F01A1}" srcId="{6A93178F-C4D8-4C62-B011-A65543F6E34C}" destId="{94B804D3-8E8B-4CAC-BFB5-5C4F6BF8ADCA}" srcOrd="2" destOrd="0" parTransId="{B50124A6-511E-435E-92A5-C58F97EFDDC5}" sibTransId="{A38EDE40-9540-4242-9051-21286E5094C3}"/>
    <dgm:cxn modelId="{7755A4C6-60B0-4936-A86C-70C218F11819}" type="presOf" srcId="{0D1B56B1-FB88-4E44-93FB-ABF6B4D9655D}" destId="{CCC2E4F3-37B6-42D3-AA4B-17D9E11F45BF}" srcOrd="0" destOrd="0" presId="urn:microsoft.com/office/officeart/2005/8/layout/funnel1"/>
    <dgm:cxn modelId="{074102CC-6E44-4ADE-8DDA-8268E65B32D4}" srcId="{6A93178F-C4D8-4C62-B011-A65543F6E34C}" destId="{00BD6F3D-A01F-45D2-99F2-B9C1C329674F}" srcOrd="0" destOrd="0" parTransId="{343E7928-0038-423C-B0D8-BCD638673C77}" sibTransId="{6B86706F-7FBD-403E-9B7C-D81ABA5F70BC}"/>
    <dgm:cxn modelId="{E57DAEE4-C798-499D-8D85-A4FFE6800E26}" type="presOf" srcId="{50A76A33-D04C-4CDE-B256-E843D40C5CDD}" destId="{F0961D2F-82D9-4627-A853-2398F839845C}" srcOrd="0" destOrd="0" presId="urn:microsoft.com/office/officeart/2005/8/layout/funnel1"/>
    <dgm:cxn modelId="{3F6B44F0-9EF1-4CB1-A650-C5E2009CCD6B}" type="presOf" srcId="{94B804D3-8E8B-4CAC-BFB5-5C4F6BF8ADCA}" destId="{CDEA8A50-7AED-456B-B76C-1296E106C5CA}" srcOrd="0" destOrd="0" presId="urn:microsoft.com/office/officeart/2005/8/layout/funnel1"/>
    <dgm:cxn modelId="{637F87AE-4CF6-4CF1-AB68-49440913361E}" type="presParOf" srcId="{E07F7FB2-398C-4789-A2D8-57F6DF2B2F04}" destId="{6E1101B5-7746-49F6-99A7-3CF79934411C}" srcOrd="0" destOrd="0" presId="urn:microsoft.com/office/officeart/2005/8/layout/funnel1"/>
    <dgm:cxn modelId="{7B3057B3-D163-4947-B6BD-DA13FA3E2667}" type="presParOf" srcId="{E07F7FB2-398C-4789-A2D8-57F6DF2B2F04}" destId="{153BACA5-89B8-4525-B2E6-905FA9E9D18D}" srcOrd="1" destOrd="0" presId="urn:microsoft.com/office/officeart/2005/8/layout/funnel1"/>
    <dgm:cxn modelId="{A66E5ACE-4F0D-46AE-9923-878F310CCDC1}" type="presParOf" srcId="{E07F7FB2-398C-4789-A2D8-57F6DF2B2F04}" destId="{F0961D2F-82D9-4627-A853-2398F839845C}" srcOrd="2" destOrd="0" presId="urn:microsoft.com/office/officeart/2005/8/layout/funnel1"/>
    <dgm:cxn modelId="{FF96B579-385D-4CE7-80C8-7803C31CBDA9}" type="presParOf" srcId="{E07F7FB2-398C-4789-A2D8-57F6DF2B2F04}" destId="{CDEA8A50-7AED-456B-B76C-1296E106C5CA}" srcOrd="3" destOrd="0" presId="urn:microsoft.com/office/officeart/2005/8/layout/funnel1"/>
    <dgm:cxn modelId="{5E384250-7752-4E58-95DD-E716E9409A44}" type="presParOf" srcId="{E07F7FB2-398C-4789-A2D8-57F6DF2B2F04}" destId="{CCC2E4F3-37B6-42D3-AA4B-17D9E11F45BF}" srcOrd="4" destOrd="0" presId="urn:microsoft.com/office/officeart/2005/8/layout/funnel1"/>
    <dgm:cxn modelId="{FF7A2133-A44B-439B-976A-B26A8864C129}" type="presParOf" srcId="{E07F7FB2-398C-4789-A2D8-57F6DF2B2F04}" destId="{52708EDE-5646-451F-9E9E-DE5D6FDF0AC7}" srcOrd="5" destOrd="0" presId="urn:microsoft.com/office/officeart/2005/8/layout/funnel1"/>
    <dgm:cxn modelId="{4936640B-49EE-44A3-8EDC-6ABA62299EDC}" type="presParOf" srcId="{E07F7FB2-398C-4789-A2D8-57F6DF2B2F04}" destId="{1D39F19D-E7B8-4F81-80BA-7A07E600CDCD}"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3D6416-E468-4971-9686-0B7D7F2A3A4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A3DB893C-D0DB-4C08-9BFC-100383E98D2B}">
      <dgm:prSet phldrT="[Text]"/>
      <dgm:spPr/>
      <dgm:t>
        <a:bodyPr/>
        <a:lstStyle/>
        <a:p>
          <a:r>
            <a:rPr lang="en-US" dirty="0"/>
            <a:t>Experimental Work</a:t>
          </a:r>
        </a:p>
      </dgm:t>
    </dgm:pt>
    <dgm:pt modelId="{C56F4CD0-1D9E-47D5-8795-B8EC00D6BCCC}" type="parTrans" cxnId="{E7FD25B4-FE40-450E-8D4C-14C08627CF8F}">
      <dgm:prSet/>
      <dgm:spPr/>
      <dgm:t>
        <a:bodyPr/>
        <a:lstStyle/>
        <a:p>
          <a:endParaRPr lang="en-US"/>
        </a:p>
      </dgm:t>
    </dgm:pt>
    <dgm:pt modelId="{1C7989D4-CDC4-4231-A8A0-919B8FFF4A4A}" type="sibTrans" cxnId="{E7FD25B4-FE40-450E-8D4C-14C08627CF8F}">
      <dgm:prSet/>
      <dgm:spPr/>
      <dgm:t>
        <a:bodyPr/>
        <a:lstStyle/>
        <a:p>
          <a:endParaRPr lang="en-US"/>
        </a:p>
      </dgm:t>
    </dgm:pt>
    <dgm:pt modelId="{D7936C60-2CC1-480C-B19F-34F67ABCDA8F}">
      <dgm:prSet phldrT="[Text]"/>
      <dgm:spPr/>
      <dgm:t>
        <a:bodyPr/>
        <a:lstStyle/>
        <a:p>
          <a:r>
            <a:rPr lang="en-US" dirty="0"/>
            <a:t>Source of cells</a:t>
          </a:r>
        </a:p>
      </dgm:t>
    </dgm:pt>
    <dgm:pt modelId="{01C8C6D1-45DD-4C9A-B633-3869F62123AD}" type="parTrans" cxnId="{9BDA9282-0C81-46D2-AFCA-A1AC0DBDC057}">
      <dgm:prSet/>
      <dgm:spPr/>
      <dgm:t>
        <a:bodyPr/>
        <a:lstStyle/>
        <a:p>
          <a:endParaRPr lang="en-US"/>
        </a:p>
      </dgm:t>
    </dgm:pt>
    <dgm:pt modelId="{31C502E3-9985-4205-9F0A-A4C9885015D2}" type="sibTrans" cxnId="{9BDA9282-0C81-46D2-AFCA-A1AC0DBDC057}">
      <dgm:prSet/>
      <dgm:spPr/>
      <dgm:t>
        <a:bodyPr/>
        <a:lstStyle/>
        <a:p>
          <a:endParaRPr lang="en-US"/>
        </a:p>
      </dgm:t>
    </dgm:pt>
    <dgm:pt modelId="{0376E4E0-2407-489D-96A0-2EB732F189F2}">
      <dgm:prSet phldrT="[Text]"/>
      <dgm:spPr/>
      <dgm:t>
        <a:bodyPr/>
        <a:lstStyle/>
        <a:p>
          <a:r>
            <a:rPr lang="en-US" dirty="0"/>
            <a:t>Retrospective Patient Studies</a:t>
          </a:r>
        </a:p>
      </dgm:t>
    </dgm:pt>
    <dgm:pt modelId="{AF2AA922-184A-4693-A731-CCA81092A652}" type="parTrans" cxnId="{CEBA90A1-39FF-4B8D-A9C5-95D8728E6F38}">
      <dgm:prSet/>
      <dgm:spPr/>
      <dgm:t>
        <a:bodyPr/>
        <a:lstStyle/>
        <a:p>
          <a:endParaRPr lang="en-US"/>
        </a:p>
      </dgm:t>
    </dgm:pt>
    <dgm:pt modelId="{FF45B14E-7F34-4353-9F3D-B8D07D17CF56}" type="sibTrans" cxnId="{CEBA90A1-39FF-4B8D-A9C5-95D8728E6F38}">
      <dgm:prSet/>
      <dgm:spPr/>
      <dgm:t>
        <a:bodyPr/>
        <a:lstStyle/>
        <a:p>
          <a:endParaRPr lang="en-US"/>
        </a:p>
      </dgm:t>
    </dgm:pt>
    <dgm:pt modelId="{433BEEEF-1887-44C2-8DA9-A4C816B8291B}">
      <dgm:prSet phldrT="[Text]"/>
      <dgm:spPr/>
      <dgm:t>
        <a:bodyPr/>
        <a:lstStyle/>
        <a:p>
          <a:r>
            <a:rPr lang="en-US" dirty="0"/>
            <a:t>Animal Testing</a:t>
          </a:r>
        </a:p>
      </dgm:t>
    </dgm:pt>
    <dgm:pt modelId="{10428390-F8A0-4B20-AB58-B5C9CF11C328}" type="parTrans" cxnId="{E231B38B-D44D-4371-845F-9B651BDA2A6E}">
      <dgm:prSet/>
      <dgm:spPr/>
      <dgm:t>
        <a:bodyPr/>
        <a:lstStyle/>
        <a:p>
          <a:endParaRPr lang="en-US"/>
        </a:p>
      </dgm:t>
    </dgm:pt>
    <dgm:pt modelId="{92EE2590-4277-41D6-9E7B-5F3FC3803306}" type="sibTrans" cxnId="{E231B38B-D44D-4371-845F-9B651BDA2A6E}">
      <dgm:prSet/>
      <dgm:spPr/>
      <dgm:t>
        <a:bodyPr/>
        <a:lstStyle/>
        <a:p>
          <a:endParaRPr lang="en-US"/>
        </a:p>
      </dgm:t>
    </dgm:pt>
    <dgm:pt modelId="{303201C7-32E5-4069-B6AB-316EAA48D9C9}">
      <dgm:prSet phldrT="[Text]"/>
      <dgm:spPr/>
      <dgm:t>
        <a:bodyPr/>
        <a:lstStyle/>
        <a:p>
          <a:r>
            <a:rPr lang="en-US" dirty="0"/>
            <a:t>Ethical Approvals</a:t>
          </a:r>
        </a:p>
      </dgm:t>
    </dgm:pt>
    <dgm:pt modelId="{5F70DEE7-7C7C-433F-99B3-C79673581BB7}" type="parTrans" cxnId="{C7A03571-7458-41E8-ACE6-D14FD50F8709}">
      <dgm:prSet/>
      <dgm:spPr/>
      <dgm:t>
        <a:bodyPr/>
        <a:lstStyle/>
        <a:p>
          <a:endParaRPr lang="en-US"/>
        </a:p>
      </dgm:t>
    </dgm:pt>
    <dgm:pt modelId="{EE12C90F-4434-47FD-AD53-F035A6EAF9C9}" type="sibTrans" cxnId="{C7A03571-7458-41E8-ACE6-D14FD50F8709}">
      <dgm:prSet/>
      <dgm:spPr/>
      <dgm:t>
        <a:bodyPr/>
        <a:lstStyle/>
        <a:p>
          <a:endParaRPr lang="en-US"/>
        </a:p>
      </dgm:t>
    </dgm:pt>
    <dgm:pt modelId="{648F1AB5-8037-4807-90B6-7DBEFC0096A2}">
      <dgm:prSet phldrT="[Text]"/>
      <dgm:spPr/>
      <dgm:t>
        <a:bodyPr/>
        <a:lstStyle/>
        <a:p>
          <a:r>
            <a:rPr lang="en-US" dirty="0" err="1"/>
            <a:t>Amednments</a:t>
          </a:r>
          <a:endParaRPr lang="en-US" dirty="0"/>
        </a:p>
      </dgm:t>
    </dgm:pt>
    <dgm:pt modelId="{6E1720B4-C47E-426B-838B-0D4E50E01973}" type="parTrans" cxnId="{B68333EF-4A95-46B2-A61B-54A0D138EEFB}">
      <dgm:prSet/>
      <dgm:spPr/>
      <dgm:t>
        <a:bodyPr/>
        <a:lstStyle/>
        <a:p>
          <a:endParaRPr lang="en-US"/>
        </a:p>
      </dgm:t>
    </dgm:pt>
    <dgm:pt modelId="{76CFA191-10B0-4E35-93A4-6AA8C8512F68}" type="sibTrans" cxnId="{B68333EF-4A95-46B2-A61B-54A0D138EEFB}">
      <dgm:prSet/>
      <dgm:spPr/>
      <dgm:t>
        <a:bodyPr/>
        <a:lstStyle/>
        <a:p>
          <a:endParaRPr lang="en-US"/>
        </a:p>
      </dgm:t>
    </dgm:pt>
    <dgm:pt modelId="{D61B1ACA-20FC-48CE-B013-5A64254F3FE5}">
      <dgm:prSet phldrT="[Text]"/>
      <dgm:spPr/>
      <dgm:t>
        <a:bodyPr/>
        <a:lstStyle/>
        <a:p>
          <a:r>
            <a:rPr lang="en-US" dirty="0"/>
            <a:t>Clinical Trials</a:t>
          </a:r>
        </a:p>
      </dgm:t>
    </dgm:pt>
    <dgm:pt modelId="{68533292-7D08-4940-AE86-92A3DF0AC6E3}" type="parTrans" cxnId="{D67B78DC-2BA1-4329-9294-3D2F0AF80A35}">
      <dgm:prSet/>
      <dgm:spPr/>
      <dgm:t>
        <a:bodyPr/>
        <a:lstStyle/>
        <a:p>
          <a:endParaRPr lang="en-US"/>
        </a:p>
      </dgm:t>
    </dgm:pt>
    <dgm:pt modelId="{76B24AA6-D866-4AA3-9462-F6B8C20D7698}" type="sibTrans" cxnId="{D67B78DC-2BA1-4329-9294-3D2F0AF80A35}">
      <dgm:prSet/>
      <dgm:spPr/>
      <dgm:t>
        <a:bodyPr/>
        <a:lstStyle/>
        <a:p>
          <a:endParaRPr lang="en-US"/>
        </a:p>
      </dgm:t>
    </dgm:pt>
    <dgm:pt modelId="{D7F9393D-E542-4B2F-84AF-301FE876E951}">
      <dgm:prSet phldrT="[Text]"/>
      <dgm:spPr/>
      <dgm:t>
        <a:bodyPr/>
        <a:lstStyle/>
        <a:p>
          <a:r>
            <a:rPr lang="en-US" dirty="0"/>
            <a:t>Usable product</a:t>
          </a:r>
        </a:p>
      </dgm:t>
    </dgm:pt>
    <dgm:pt modelId="{EA7A3021-A2E5-4B13-8764-0F45F8B97634}" type="parTrans" cxnId="{08A07D86-7CF9-447D-AE2F-22EE20DC2D61}">
      <dgm:prSet/>
      <dgm:spPr/>
      <dgm:t>
        <a:bodyPr/>
        <a:lstStyle/>
        <a:p>
          <a:endParaRPr lang="en-US"/>
        </a:p>
      </dgm:t>
    </dgm:pt>
    <dgm:pt modelId="{1507183C-5BF8-410E-8DAC-4279FBAF9CEC}" type="sibTrans" cxnId="{08A07D86-7CF9-447D-AE2F-22EE20DC2D61}">
      <dgm:prSet/>
      <dgm:spPr/>
      <dgm:t>
        <a:bodyPr/>
        <a:lstStyle/>
        <a:p>
          <a:endParaRPr lang="en-US"/>
        </a:p>
      </dgm:t>
    </dgm:pt>
    <dgm:pt modelId="{666E1FE5-FAC9-496F-B790-5FDC9360EC16}">
      <dgm:prSet phldrT="[Text]"/>
      <dgm:spPr/>
      <dgm:t>
        <a:bodyPr/>
        <a:lstStyle/>
        <a:p>
          <a:r>
            <a:rPr lang="en-US" dirty="0"/>
            <a:t>Ethical Approval</a:t>
          </a:r>
        </a:p>
      </dgm:t>
    </dgm:pt>
    <dgm:pt modelId="{0FCB83E1-BC5B-4E86-9E6E-BD79A2850D8E}" type="parTrans" cxnId="{457000F7-F574-4015-90CE-1FDA6496F5CF}">
      <dgm:prSet/>
      <dgm:spPr/>
      <dgm:t>
        <a:bodyPr/>
        <a:lstStyle/>
        <a:p>
          <a:endParaRPr lang="en-US"/>
        </a:p>
      </dgm:t>
    </dgm:pt>
    <dgm:pt modelId="{1C66AFB8-8430-4EAA-9273-F4BB35DF2217}" type="sibTrans" cxnId="{457000F7-F574-4015-90CE-1FDA6496F5CF}">
      <dgm:prSet/>
      <dgm:spPr/>
      <dgm:t>
        <a:bodyPr/>
        <a:lstStyle/>
        <a:p>
          <a:endParaRPr lang="en-US"/>
        </a:p>
      </dgm:t>
    </dgm:pt>
    <dgm:pt modelId="{F00C7951-FE9D-4E8B-AC28-D3F231D0211A}">
      <dgm:prSet phldrT="[Text]"/>
      <dgm:spPr/>
      <dgm:t>
        <a:bodyPr/>
        <a:lstStyle/>
        <a:p>
          <a:r>
            <a:rPr lang="en-US" dirty="0"/>
            <a:t>Choice of patients</a:t>
          </a:r>
        </a:p>
      </dgm:t>
    </dgm:pt>
    <dgm:pt modelId="{D142BD62-A31E-4411-928D-F0B10EE0CD36}" type="parTrans" cxnId="{FBC8D11F-9F77-4C04-BD28-2BC18258DE8D}">
      <dgm:prSet/>
      <dgm:spPr/>
      <dgm:t>
        <a:bodyPr/>
        <a:lstStyle/>
        <a:p>
          <a:endParaRPr lang="en-US"/>
        </a:p>
      </dgm:t>
    </dgm:pt>
    <dgm:pt modelId="{47287293-4B54-49E0-BBA0-0777E56D1A78}" type="sibTrans" cxnId="{FBC8D11F-9F77-4C04-BD28-2BC18258DE8D}">
      <dgm:prSet/>
      <dgm:spPr/>
      <dgm:t>
        <a:bodyPr/>
        <a:lstStyle/>
        <a:p>
          <a:endParaRPr lang="en-US"/>
        </a:p>
      </dgm:t>
    </dgm:pt>
    <dgm:pt modelId="{605858CF-9F8C-4AF0-A4DD-77E04777ADED}">
      <dgm:prSet phldrT="[Text]"/>
      <dgm:spPr/>
      <dgm:t>
        <a:bodyPr/>
        <a:lstStyle/>
        <a:p>
          <a:r>
            <a:rPr lang="en-US" dirty="0"/>
            <a:t>Allocation of the product</a:t>
          </a:r>
        </a:p>
      </dgm:t>
    </dgm:pt>
    <dgm:pt modelId="{CA65A4C5-8500-49B3-AEF4-48A9A0B3A789}" type="parTrans" cxnId="{75EFE708-83C2-4620-A6D3-CEAA95BAE9EC}">
      <dgm:prSet/>
      <dgm:spPr/>
      <dgm:t>
        <a:bodyPr/>
        <a:lstStyle/>
        <a:p>
          <a:endParaRPr lang="en-US"/>
        </a:p>
      </dgm:t>
    </dgm:pt>
    <dgm:pt modelId="{4E6DF558-008D-41EE-A9AF-A8F7C4C04A46}" type="sibTrans" cxnId="{75EFE708-83C2-4620-A6D3-CEAA95BAE9EC}">
      <dgm:prSet/>
      <dgm:spPr/>
      <dgm:t>
        <a:bodyPr/>
        <a:lstStyle/>
        <a:p>
          <a:endParaRPr lang="en-US"/>
        </a:p>
      </dgm:t>
    </dgm:pt>
    <dgm:pt modelId="{D00E64F0-BEFF-4F08-B027-46DAC387B6B2}" type="pres">
      <dgm:prSet presAssocID="{533D6416-E468-4971-9686-0B7D7F2A3A4B}" presName="Name0" presStyleCnt="0">
        <dgm:presLayoutVars>
          <dgm:dir/>
        </dgm:presLayoutVars>
      </dgm:prSet>
      <dgm:spPr/>
    </dgm:pt>
    <dgm:pt modelId="{7DE51BBE-A864-4417-BA25-50A6FB1BF153}" type="pres">
      <dgm:prSet presAssocID="{A3DB893C-D0DB-4C08-9BFC-100383E98D2B}" presName="parComposite" presStyleCnt="0"/>
      <dgm:spPr/>
    </dgm:pt>
    <dgm:pt modelId="{79317A98-6841-4CD3-83D1-C7F9F732A416}" type="pres">
      <dgm:prSet presAssocID="{A3DB893C-D0DB-4C08-9BFC-100383E98D2B}" presName="parBigCircle" presStyleLbl="node0" presStyleIdx="0" presStyleCnt="4"/>
      <dgm:spPr/>
    </dgm:pt>
    <dgm:pt modelId="{BABBE2CF-073B-40E2-9FA3-0A08DAEBC231}" type="pres">
      <dgm:prSet presAssocID="{A3DB893C-D0DB-4C08-9BFC-100383E98D2B}" presName="parTx" presStyleLbl="revTx" presStyleIdx="0" presStyleCnt="18"/>
      <dgm:spPr/>
    </dgm:pt>
    <dgm:pt modelId="{0F447F4C-2C38-4650-846E-5194B6929879}" type="pres">
      <dgm:prSet presAssocID="{A3DB893C-D0DB-4C08-9BFC-100383E98D2B}" presName="bSpace" presStyleCnt="0"/>
      <dgm:spPr/>
    </dgm:pt>
    <dgm:pt modelId="{9CE753F7-2743-4327-B4A0-F0593E8249CB}" type="pres">
      <dgm:prSet presAssocID="{A3DB893C-D0DB-4C08-9BFC-100383E98D2B}" presName="parBackupNorm" presStyleCnt="0"/>
      <dgm:spPr/>
    </dgm:pt>
    <dgm:pt modelId="{2EE5BC6A-D21F-4C72-9B95-FC6090CA404C}" type="pres">
      <dgm:prSet presAssocID="{1C7989D4-CDC4-4231-A8A0-919B8FFF4A4A}" presName="parSpace" presStyleCnt="0"/>
      <dgm:spPr/>
    </dgm:pt>
    <dgm:pt modelId="{B8173693-89F5-4A2E-90ED-84103A8F9687}" type="pres">
      <dgm:prSet presAssocID="{D7936C60-2CC1-480C-B19F-34F67ABCDA8F}" presName="desBackupLeftNorm" presStyleCnt="0"/>
      <dgm:spPr/>
    </dgm:pt>
    <dgm:pt modelId="{1844E502-4B24-41E8-AC51-B303F2D1670F}" type="pres">
      <dgm:prSet presAssocID="{D7936C60-2CC1-480C-B19F-34F67ABCDA8F}" presName="desComposite" presStyleCnt="0"/>
      <dgm:spPr/>
    </dgm:pt>
    <dgm:pt modelId="{DA4B5A03-6FE4-42F6-88B9-632B550626C4}" type="pres">
      <dgm:prSet presAssocID="{D7936C60-2CC1-480C-B19F-34F67ABCDA8F}" presName="desCircle" presStyleLbl="node1" presStyleIdx="0" presStyleCnt="7"/>
      <dgm:spPr/>
    </dgm:pt>
    <dgm:pt modelId="{04077AC1-6937-477D-B902-5A42F5901D0B}" type="pres">
      <dgm:prSet presAssocID="{D7936C60-2CC1-480C-B19F-34F67ABCDA8F}" presName="chTx" presStyleLbl="revTx" presStyleIdx="1" presStyleCnt="18"/>
      <dgm:spPr/>
    </dgm:pt>
    <dgm:pt modelId="{C449F6C7-3054-4D1A-B702-483D03E54170}" type="pres">
      <dgm:prSet presAssocID="{D7936C60-2CC1-480C-B19F-34F67ABCDA8F}" presName="desTx" presStyleLbl="revTx" presStyleIdx="2" presStyleCnt="18">
        <dgm:presLayoutVars>
          <dgm:bulletEnabled val="1"/>
        </dgm:presLayoutVars>
      </dgm:prSet>
      <dgm:spPr/>
    </dgm:pt>
    <dgm:pt modelId="{DF38BDA9-B612-4717-84EF-2FE9FB8EDE18}" type="pres">
      <dgm:prSet presAssocID="{D7936C60-2CC1-480C-B19F-34F67ABCDA8F}" presName="desBackupRightNorm" presStyleCnt="0"/>
      <dgm:spPr/>
    </dgm:pt>
    <dgm:pt modelId="{5909D5CF-941D-4067-B8F3-20AA1F6B6D39}" type="pres">
      <dgm:prSet presAssocID="{31C502E3-9985-4205-9F0A-A4C9885015D2}" presName="desSpace" presStyleCnt="0"/>
      <dgm:spPr/>
    </dgm:pt>
    <dgm:pt modelId="{C4FC37AB-7DE4-4746-9961-537361D242D7}" type="pres">
      <dgm:prSet presAssocID="{0376E4E0-2407-489D-96A0-2EB732F189F2}" presName="desBackupLeftNorm" presStyleCnt="0"/>
      <dgm:spPr/>
    </dgm:pt>
    <dgm:pt modelId="{51052590-0093-4964-8311-E14C6A92CB85}" type="pres">
      <dgm:prSet presAssocID="{0376E4E0-2407-489D-96A0-2EB732F189F2}" presName="desComposite" presStyleCnt="0"/>
      <dgm:spPr/>
    </dgm:pt>
    <dgm:pt modelId="{AF49C795-8B39-4BCF-A1C6-96A802AB3078}" type="pres">
      <dgm:prSet presAssocID="{0376E4E0-2407-489D-96A0-2EB732F189F2}" presName="desCircle" presStyleLbl="node1" presStyleIdx="1" presStyleCnt="7"/>
      <dgm:spPr/>
    </dgm:pt>
    <dgm:pt modelId="{5C896E8A-2282-4037-BB31-AFD3B1E9C1D6}" type="pres">
      <dgm:prSet presAssocID="{0376E4E0-2407-489D-96A0-2EB732F189F2}" presName="chTx" presStyleLbl="revTx" presStyleIdx="3" presStyleCnt="18"/>
      <dgm:spPr/>
    </dgm:pt>
    <dgm:pt modelId="{59937230-8B6D-4380-8F74-BFA8A0C9B447}" type="pres">
      <dgm:prSet presAssocID="{0376E4E0-2407-489D-96A0-2EB732F189F2}" presName="desTx" presStyleLbl="revTx" presStyleIdx="4" presStyleCnt="18" custLinFactNeighborX="0">
        <dgm:presLayoutVars>
          <dgm:bulletEnabled val="1"/>
        </dgm:presLayoutVars>
      </dgm:prSet>
      <dgm:spPr/>
    </dgm:pt>
    <dgm:pt modelId="{CD2B3CD3-A0BB-44C6-96CD-5F5F531A2781}" type="pres">
      <dgm:prSet presAssocID="{0376E4E0-2407-489D-96A0-2EB732F189F2}" presName="desBackupRightNorm" presStyleCnt="0"/>
      <dgm:spPr/>
    </dgm:pt>
    <dgm:pt modelId="{8E4D50F0-D2BA-4022-9443-A33E833703F1}" type="pres">
      <dgm:prSet presAssocID="{FF45B14E-7F34-4353-9F3D-B8D07D17CF56}" presName="desSpace" presStyleCnt="0"/>
      <dgm:spPr/>
    </dgm:pt>
    <dgm:pt modelId="{5A1CAE16-C25A-4102-A08F-343AA0764652}" type="pres">
      <dgm:prSet presAssocID="{433BEEEF-1887-44C2-8DA9-A4C816B8291B}" presName="parComposite" presStyleCnt="0"/>
      <dgm:spPr/>
    </dgm:pt>
    <dgm:pt modelId="{C26F82E6-0938-4588-A2F1-435EC89161DF}" type="pres">
      <dgm:prSet presAssocID="{433BEEEF-1887-44C2-8DA9-A4C816B8291B}" presName="parBigCircle" presStyleLbl="node0" presStyleIdx="1" presStyleCnt="4"/>
      <dgm:spPr/>
    </dgm:pt>
    <dgm:pt modelId="{5CC5B52D-B27A-4E25-8A90-5BCBFC44723F}" type="pres">
      <dgm:prSet presAssocID="{433BEEEF-1887-44C2-8DA9-A4C816B8291B}" presName="parTx" presStyleLbl="revTx" presStyleIdx="5" presStyleCnt="18"/>
      <dgm:spPr/>
    </dgm:pt>
    <dgm:pt modelId="{8817CA02-2794-43C7-95E3-D1A0C685AC6C}" type="pres">
      <dgm:prSet presAssocID="{433BEEEF-1887-44C2-8DA9-A4C816B8291B}" presName="bSpace" presStyleCnt="0"/>
      <dgm:spPr/>
    </dgm:pt>
    <dgm:pt modelId="{59EA4B6A-3C83-407D-A6C3-1846DA116DB2}" type="pres">
      <dgm:prSet presAssocID="{433BEEEF-1887-44C2-8DA9-A4C816B8291B}" presName="parBackupNorm" presStyleCnt="0"/>
      <dgm:spPr/>
    </dgm:pt>
    <dgm:pt modelId="{66F9D779-DEDE-47C8-A80C-96F279521F98}" type="pres">
      <dgm:prSet presAssocID="{92EE2590-4277-41D6-9E7B-5F3FC3803306}" presName="parSpace" presStyleCnt="0"/>
      <dgm:spPr/>
    </dgm:pt>
    <dgm:pt modelId="{54C1F2B1-CA45-4BA0-92E6-B776D641EAAB}" type="pres">
      <dgm:prSet presAssocID="{303201C7-32E5-4069-B6AB-316EAA48D9C9}" presName="desBackupLeftNorm" presStyleCnt="0"/>
      <dgm:spPr/>
    </dgm:pt>
    <dgm:pt modelId="{5777D106-B851-4683-9B20-41F0DF3A2015}" type="pres">
      <dgm:prSet presAssocID="{303201C7-32E5-4069-B6AB-316EAA48D9C9}" presName="desComposite" presStyleCnt="0"/>
      <dgm:spPr/>
    </dgm:pt>
    <dgm:pt modelId="{F02514D6-A615-4EC6-85C4-D384AD086565}" type="pres">
      <dgm:prSet presAssocID="{303201C7-32E5-4069-B6AB-316EAA48D9C9}" presName="desCircle" presStyleLbl="node1" presStyleIdx="2" presStyleCnt="7"/>
      <dgm:spPr/>
    </dgm:pt>
    <dgm:pt modelId="{77F701B3-2668-4DDC-BA8C-961564A6B716}" type="pres">
      <dgm:prSet presAssocID="{303201C7-32E5-4069-B6AB-316EAA48D9C9}" presName="chTx" presStyleLbl="revTx" presStyleIdx="6" presStyleCnt="18"/>
      <dgm:spPr/>
    </dgm:pt>
    <dgm:pt modelId="{95743F9B-41FD-43C3-A8C9-D93DCBABE115}" type="pres">
      <dgm:prSet presAssocID="{303201C7-32E5-4069-B6AB-316EAA48D9C9}" presName="desTx" presStyleLbl="revTx" presStyleIdx="7" presStyleCnt="18">
        <dgm:presLayoutVars>
          <dgm:bulletEnabled val="1"/>
        </dgm:presLayoutVars>
      </dgm:prSet>
      <dgm:spPr/>
    </dgm:pt>
    <dgm:pt modelId="{546C6538-1E8F-47B0-8A76-1B40364E6F34}" type="pres">
      <dgm:prSet presAssocID="{303201C7-32E5-4069-B6AB-316EAA48D9C9}" presName="desBackupRightNorm" presStyleCnt="0"/>
      <dgm:spPr/>
    </dgm:pt>
    <dgm:pt modelId="{02C7328F-D32A-4D90-BA0A-63E9FA96F2B9}" type="pres">
      <dgm:prSet presAssocID="{EE12C90F-4434-47FD-AD53-F035A6EAF9C9}" presName="desSpace" presStyleCnt="0"/>
      <dgm:spPr/>
    </dgm:pt>
    <dgm:pt modelId="{CAEC405B-C966-460D-A614-111FD0A99843}" type="pres">
      <dgm:prSet presAssocID="{648F1AB5-8037-4807-90B6-7DBEFC0096A2}" presName="desBackupLeftNorm" presStyleCnt="0"/>
      <dgm:spPr/>
    </dgm:pt>
    <dgm:pt modelId="{2A2FE062-D1A7-4096-BFC1-2469615A0E44}" type="pres">
      <dgm:prSet presAssocID="{648F1AB5-8037-4807-90B6-7DBEFC0096A2}" presName="desComposite" presStyleCnt="0"/>
      <dgm:spPr/>
    </dgm:pt>
    <dgm:pt modelId="{CE8D85B3-BA17-45E7-9976-70FC33FB9320}" type="pres">
      <dgm:prSet presAssocID="{648F1AB5-8037-4807-90B6-7DBEFC0096A2}" presName="desCircle" presStyleLbl="node1" presStyleIdx="3" presStyleCnt="7"/>
      <dgm:spPr/>
    </dgm:pt>
    <dgm:pt modelId="{C52808B2-528B-40A5-9AB0-60FD92AAF507}" type="pres">
      <dgm:prSet presAssocID="{648F1AB5-8037-4807-90B6-7DBEFC0096A2}" presName="chTx" presStyleLbl="revTx" presStyleIdx="8" presStyleCnt="18"/>
      <dgm:spPr/>
    </dgm:pt>
    <dgm:pt modelId="{B81F6167-1992-441E-BF2C-D81BE97651D7}" type="pres">
      <dgm:prSet presAssocID="{648F1AB5-8037-4807-90B6-7DBEFC0096A2}" presName="desTx" presStyleLbl="revTx" presStyleIdx="9" presStyleCnt="18">
        <dgm:presLayoutVars>
          <dgm:bulletEnabled val="1"/>
        </dgm:presLayoutVars>
      </dgm:prSet>
      <dgm:spPr/>
    </dgm:pt>
    <dgm:pt modelId="{3F309373-A0AB-4D18-AC61-76C802E95691}" type="pres">
      <dgm:prSet presAssocID="{648F1AB5-8037-4807-90B6-7DBEFC0096A2}" presName="desBackupRightNorm" presStyleCnt="0"/>
      <dgm:spPr/>
    </dgm:pt>
    <dgm:pt modelId="{05AC9B60-05CD-4444-8836-7804E8B46E83}" type="pres">
      <dgm:prSet presAssocID="{76CFA191-10B0-4E35-93A4-6AA8C8512F68}" presName="desSpace" presStyleCnt="0"/>
      <dgm:spPr/>
    </dgm:pt>
    <dgm:pt modelId="{E27FA587-9300-4577-A33D-777347535CFC}" type="pres">
      <dgm:prSet presAssocID="{D61B1ACA-20FC-48CE-B013-5A64254F3FE5}" presName="parComposite" presStyleCnt="0"/>
      <dgm:spPr/>
    </dgm:pt>
    <dgm:pt modelId="{032DBA42-B08F-4CFB-A120-62875BDD8F52}" type="pres">
      <dgm:prSet presAssocID="{D61B1ACA-20FC-48CE-B013-5A64254F3FE5}" presName="parBigCircle" presStyleLbl="node0" presStyleIdx="2" presStyleCnt="4"/>
      <dgm:spPr/>
    </dgm:pt>
    <dgm:pt modelId="{00050DD2-E816-474B-A883-BF61FA8C8B10}" type="pres">
      <dgm:prSet presAssocID="{D61B1ACA-20FC-48CE-B013-5A64254F3FE5}" presName="parTx" presStyleLbl="revTx" presStyleIdx="10" presStyleCnt="18"/>
      <dgm:spPr/>
    </dgm:pt>
    <dgm:pt modelId="{518EB33C-00D2-4920-B5BE-57C7322F0BB4}" type="pres">
      <dgm:prSet presAssocID="{D61B1ACA-20FC-48CE-B013-5A64254F3FE5}" presName="bSpace" presStyleCnt="0"/>
      <dgm:spPr/>
    </dgm:pt>
    <dgm:pt modelId="{2EA685B9-C09C-4218-8B93-1BFF003E480D}" type="pres">
      <dgm:prSet presAssocID="{D61B1ACA-20FC-48CE-B013-5A64254F3FE5}" presName="parBackupNorm" presStyleCnt="0"/>
      <dgm:spPr/>
    </dgm:pt>
    <dgm:pt modelId="{6C0E1B66-00C8-40E4-B983-D3B063755454}" type="pres">
      <dgm:prSet presAssocID="{76B24AA6-D866-4AA3-9462-F6B8C20D7698}" presName="parSpace" presStyleCnt="0"/>
      <dgm:spPr/>
    </dgm:pt>
    <dgm:pt modelId="{2E1C5BD0-B977-4BD7-A13A-B47C99FE7B87}" type="pres">
      <dgm:prSet presAssocID="{666E1FE5-FAC9-496F-B790-5FDC9360EC16}" presName="desBackupLeftNorm" presStyleCnt="0"/>
      <dgm:spPr/>
    </dgm:pt>
    <dgm:pt modelId="{B812E069-B1A0-4338-8673-6F7D86C88917}" type="pres">
      <dgm:prSet presAssocID="{666E1FE5-FAC9-496F-B790-5FDC9360EC16}" presName="desComposite" presStyleCnt="0"/>
      <dgm:spPr/>
    </dgm:pt>
    <dgm:pt modelId="{7173107D-3BFA-4159-9E53-1BBF94EB5C75}" type="pres">
      <dgm:prSet presAssocID="{666E1FE5-FAC9-496F-B790-5FDC9360EC16}" presName="desCircle" presStyleLbl="node1" presStyleIdx="4" presStyleCnt="7"/>
      <dgm:spPr/>
    </dgm:pt>
    <dgm:pt modelId="{71514674-7B0B-4132-BE62-D4429B7CDE2C}" type="pres">
      <dgm:prSet presAssocID="{666E1FE5-FAC9-496F-B790-5FDC9360EC16}" presName="chTx" presStyleLbl="revTx" presStyleIdx="11" presStyleCnt="18"/>
      <dgm:spPr/>
    </dgm:pt>
    <dgm:pt modelId="{3C990B68-130F-4462-9F61-9DCDDB8AA22D}" type="pres">
      <dgm:prSet presAssocID="{666E1FE5-FAC9-496F-B790-5FDC9360EC16}" presName="desTx" presStyleLbl="revTx" presStyleIdx="12" presStyleCnt="18">
        <dgm:presLayoutVars>
          <dgm:bulletEnabled val="1"/>
        </dgm:presLayoutVars>
      </dgm:prSet>
      <dgm:spPr/>
    </dgm:pt>
    <dgm:pt modelId="{08F8D95B-C006-474E-A036-4A5D0F8AFC8B}" type="pres">
      <dgm:prSet presAssocID="{666E1FE5-FAC9-496F-B790-5FDC9360EC16}" presName="desBackupRightNorm" presStyleCnt="0"/>
      <dgm:spPr/>
    </dgm:pt>
    <dgm:pt modelId="{D3E39C6D-C122-45F2-9635-6C027A41C873}" type="pres">
      <dgm:prSet presAssocID="{1C66AFB8-8430-4EAA-9273-F4BB35DF2217}" presName="desSpace" presStyleCnt="0"/>
      <dgm:spPr/>
    </dgm:pt>
    <dgm:pt modelId="{967A9F07-3936-487E-97E8-4106850DC265}" type="pres">
      <dgm:prSet presAssocID="{F00C7951-FE9D-4E8B-AC28-D3F231D0211A}" presName="desBackupLeftNorm" presStyleCnt="0"/>
      <dgm:spPr/>
    </dgm:pt>
    <dgm:pt modelId="{AE7BE175-79C0-4AB0-B031-D56B573008B4}" type="pres">
      <dgm:prSet presAssocID="{F00C7951-FE9D-4E8B-AC28-D3F231D0211A}" presName="desComposite" presStyleCnt="0"/>
      <dgm:spPr/>
    </dgm:pt>
    <dgm:pt modelId="{012FE5FF-9023-4819-B5C6-F464F9EAD472}" type="pres">
      <dgm:prSet presAssocID="{F00C7951-FE9D-4E8B-AC28-D3F231D0211A}" presName="desCircle" presStyleLbl="node1" presStyleIdx="5" presStyleCnt="7"/>
      <dgm:spPr/>
    </dgm:pt>
    <dgm:pt modelId="{AC227152-3CAC-45F8-AA6C-077A38550CCD}" type="pres">
      <dgm:prSet presAssocID="{F00C7951-FE9D-4E8B-AC28-D3F231D0211A}" presName="chTx" presStyleLbl="revTx" presStyleIdx="13" presStyleCnt="18"/>
      <dgm:spPr/>
    </dgm:pt>
    <dgm:pt modelId="{5810F5E3-0B28-479F-91B9-553DD2CE9528}" type="pres">
      <dgm:prSet presAssocID="{F00C7951-FE9D-4E8B-AC28-D3F231D0211A}" presName="desTx" presStyleLbl="revTx" presStyleIdx="14" presStyleCnt="18">
        <dgm:presLayoutVars>
          <dgm:bulletEnabled val="1"/>
        </dgm:presLayoutVars>
      </dgm:prSet>
      <dgm:spPr/>
    </dgm:pt>
    <dgm:pt modelId="{08AEA52C-1158-4E78-807A-2DB47421FE8F}" type="pres">
      <dgm:prSet presAssocID="{F00C7951-FE9D-4E8B-AC28-D3F231D0211A}" presName="desBackupRightNorm" presStyleCnt="0"/>
      <dgm:spPr/>
    </dgm:pt>
    <dgm:pt modelId="{67BA0CDA-6A16-469B-BE0A-C9CB117E1374}" type="pres">
      <dgm:prSet presAssocID="{47287293-4B54-49E0-BBA0-0777E56D1A78}" presName="desSpace" presStyleCnt="0"/>
      <dgm:spPr/>
    </dgm:pt>
    <dgm:pt modelId="{84258204-A00C-47AC-A550-00F1FB3A92D9}" type="pres">
      <dgm:prSet presAssocID="{D7F9393D-E542-4B2F-84AF-301FE876E951}" presName="parComposite" presStyleCnt="0"/>
      <dgm:spPr/>
    </dgm:pt>
    <dgm:pt modelId="{A4F98E3C-724C-42B2-B056-1A2FDB643C56}" type="pres">
      <dgm:prSet presAssocID="{D7F9393D-E542-4B2F-84AF-301FE876E951}" presName="parBigCircle" presStyleLbl="node0" presStyleIdx="3" presStyleCnt="4"/>
      <dgm:spPr/>
    </dgm:pt>
    <dgm:pt modelId="{8E51D87E-2A2D-4A85-8FDC-23AEE0ACBDC7}" type="pres">
      <dgm:prSet presAssocID="{D7F9393D-E542-4B2F-84AF-301FE876E951}" presName="parTx" presStyleLbl="revTx" presStyleIdx="15" presStyleCnt="18"/>
      <dgm:spPr/>
    </dgm:pt>
    <dgm:pt modelId="{7BDC3F76-F9B8-47F8-BFA2-53ACA9FBAFAF}" type="pres">
      <dgm:prSet presAssocID="{D7F9393D-E542-4B2F-84AF-301FE876E951}" presName="bSpace" presStyleCnt="0"/>
      <dgm:spPr/>
    </dgm:pt>
    <dgm:pt modelId="{EB09C825-EDAF-4606-96F9-BB22C0B37C46}" type="pres">
      <dgm:prSet presAssocID="{D7F9393D-E542-4B2F-84AF-301FE876E951}" presName="parBackupNorm" presStyleCnt="0"/>
      <dgm:spPr/>
    </dgm:pt>
    <dgm:pt modelId="{9ADF532C-E44A-44B2-A344-61F3793A5B18}" type="pres">
      <dgm:prSet presAssocID="{1507183C-5BF8-410E-8DAC-4279FBAF9CEC}" presName="parSpace" presStyleCnt="0"/>
      <dgm:spPr/>
    </dgm:pt>
    <dgm:pt modelId="{A4BF1A74-12B8-403E-B8D3-B093845B06AD}" type="pres">
      <dgm:prSet presAssocID="{605858CF-9F8C-4AF0-A4DD-77E04777ADED}" presName="desBackupLeftNorm" presStyleCnt="0"/>
      <dgm:spPr/>
    </dgm:pt>
    <dgm:pt modelId="{CB9258A3-168E-4B02-8CA7-961E0DC2754F}" type="pres">
      <dgm:prSet presAssocID="{605858CF-9F8C-4AF0-A4DD-77E04777ADED}" presName="desComposite" presStyleCnt="0"/>
      <dgm:spPr/>
    </dgm:pt>
    <dgm:pt modelId="{60868BD7-A6D5-4B47-939B-5716A41795AE}" type="pres">
      <dgm:prSet presAssocID="{605858CF-9F8C-4AF0-A4DD-77E04777ADED}" presName="desCircle" presStyleLbl="node1" presStyleIdx="6" presStyleCnt="7"/>
      <dgm:spPr/>
    </dgm:pt>
    <dgm:pt modelId="{D7C72212-9F87-411B-875A-944E1879E1AA}" type="pres">
      <dgm:prSet presAssocID="{605858CF-9F8C-4AF0-A4DD-77E04777ADED}" presName="chTx" presStyleLbl="revTx" presStyleIdx="16" presStyleCnt="18"/>
      <dgm:spPr/>
    </dgm:pt>
    <dgm:pt modelId="{144B81D2-7F2D-48D0-A27F-AC7DE33B1B66}" type="pres">
      <dgm:prSet presAssocID="{605858CF-9F8C-4AF0-A4DD-77E04777ADED}" presName="desTx" presStyleLbl="revTx" presStyleIdx="17" presStyleCnt="18">
        <dgm:presLayoutVars>
          <dgm:bulletEnabled val="1"/>
        </dgm:presLayoutVars>
      </dgm:prSet>
      <dgm:spPr/>
    </dgm:pt>
    <dgm:pt modelId="{D91AE3E6-7328-406F-B199-F7826D00C249}" type="pres">
      <dgm:prSet presAssocID="{605858CF-9F8C-4AF0-A4DD-77E04777ADED}" presName="desBackupRightNorm" presStyleCnt="0"/>
      <dgm:spPr/>
    </dgm:pt>
    <dgm:pt modelId="{CFFE95CB-94A9-4F23-AE48-F4AC02495F5A}" type="pres">
      <dgm:prSet presAssocID="{4E6DF558-008D-41EE-A9AF-A8F7C4C04A46}" presName="desSpace" presStyleCnt="0"/>
      <dgm:spPr/>
    </dgm:pt>
  </dgm:ptLst>
  <dgm:cxnLst>
    <dgm:cxn modelId="{9B518207-03E6-40B1-B81F-CE64A7BED057}" type="presOf" srcId="{648F1AB5-8037-4807-90B6-7DBEFC0096A2}" destId="{C52808B2-528B-40A5-9AB0-60FD92AAF507}" srcOrd="0" destOrd="0" presId="urn:microsoft.com/office/officeart/2008/layout/CircleAccentTimeline"/>
    <dgm:cxn modelId="{75EFE708-83C2-4620-A6D3-CEAA95BAE9EC}" srcId="{D7F9393D-E542-4B2F-84AF-301FE876E951}" destId="{605858CF-9F8C-4AF0-A4DD-77E04777ADED}" srcOrd="0" destOrd="0" parTransId="{CA65A4C5-8500-49B3-AEF4-48A9A0B3A789}" sibTransId="{4E6DF558-008D-41EE-A9AF-A8F7C4C04A46}"/>
    <dgm:cxn modelId="{FBC8D11F-9F77-4C04-BD28-2BC18258DE8D}" srcId="{D61B1ACA-20FC-48CE-B013-5A64254F3FE5}" destId="{F00C7951-FE9D-4E8B-AC28-D3F231D0211A}" srcOrd="1" destOrd="0" parTransId="{D142BD62-A31E-4411-928D-F0B10EE0CD36}" sibTransId="{47287293-4B54-49E0-BBA0-0777E56D1A78}"/>
    <dgm:cxn modelId="{5AA93D29-A018-4444-8272-2F9128B25ADD}" type="presOf" srcId="{A3DB893C-D0DB-4C08-9BFC-100383E98D2B}" destId="{BABBE2CF-073B-40E2-9FA3-0A08DAEBC231}" srcOrd="0" destOrd="0" presId="urn:microsoft.com/office/officeart/2008/layout/CircleAccentTimeline"/>
    <dgm:cxn modelId="{5D53263B-D144-4DDD-B1A4-93D6F8239B2C}" type="presOf" srcId="{433BEEEF-1887-44C2-8DA9-A4C816B8291B}" destId="{5CC5B52D-B27A-4E25-8A90-5BCBFC44723F}" srcOrd="0" destOrd="0" presId="urn:microsoft.com/office/officeart/2008/layout/CircleAccentTimeline"/>
    <dgm:cxn modelId="{ADCE9261-8C97-4F30-8BBC-9216507FC1EE}" type="presOf" srcId="{D61B1ACA-20FC-48CE-B013-5A64254F3FE5}" destId="{00050DD2-E816-474B-A883-BF61FA8C8B10}" srcOrd="0" destOrd="0" presId="urn:microsoft.com/office/officeart/2008/layout/CircleAccentTimeline"/>
    <dgm:cxn modelId="{C7A03571-7458-41E8-ACE6-D14FD50F8709}" srcId="{433BEEEF-1887-44C2-8DA9-A4C816B8291B}" destId="{303201C7-32E5-4069-B6AB-316EAA48D9C9}" srcOrd="0" destOrd="0" parTransId="{5F70DEE7-7C7C-433F-99B3-C79673581BB7}" sibTransId="{EE12C90F-4434-47FD-AD53-F035A6EAF9C9}"/>
    <dgm:cxn modelId="{8AB11579-2314-4B54-868B-5C1AE1198107}" type="presOf" srcId="{D7F9393D-E542-4B2F-84AF-301FE876E951}" destId="{8E51D87E-2A2D-4A85-8FDC-23AEE0ACBDC7}" srcOrd="0" destOrd="0" presId="urn:microsoft.com/office/officeart/2008/layout/CircleAccentTimeline"/>
    <dgm:cxn modelId="{9BDA9282-0C81-46D2-AFCA-A1AC0DBDC057}" srcId="{A3DB893C-D0DB-4C08-9BFC-100383E98D2B}" destId="{D7936C60-2CC1-480C-B19F-34F67ABCDA8F}" srcOrd="0" destOrd="0" parTransId="{01C8C6D1-45DD-4C9A-B633-3869F62123AD}" sibTransId="{31C502E3-9985-4205-9F0A-A4C9885015D2}"/>
    <dgm:cxn modelId="{E751DC83-84EF-478D-A6F6-F431EC01EADB}" type="presOf" srcId="{605858CF-9F8C-4AF0-A4DD-77E04777ADED}" destId="{D7C72212-9F87-411B-875A-944E1879E1AA}" srcOrd="0" destOrd="0" presId="urn:microsoft.com/office/officeart/2008/layout/CircleAccentTimeline"/>
    <dgm:cxn modelId="{08A07D86-7CF9-447D-AE2F-22EE20DC2D61}" srcId="{533D6416-E468-4971-9686-0B7D7F2A3A4B}" destId="{D7F9393D-E542-4B2F-84AF-301FE876E951}" srcOrd="3" destOrd="0" parTransId="{EA7A3021-A2E5-4B13-8764-0F45F8B97634}" sibTransId="{1507183C-5BF8-410E-8DAC-4279FBAF9CEC}"/>
    <dgm:cxn modelId="{C88EF28A-7C7F-4950-8914-A9E3BF60B685}" type="presOf" srcId="{F00C7951-FE9D-4E8B-AC28-D3F231D0211A}" destId="{AC227152-3CAC-45F8-AA6C-077A38550CCD}" srcOrd="0" destOrd="0" presId="urn:microsoft.com/office/officeart/2008/layout/CircleAccentTimeline"/>
    <dgm:cxn modelId="{E231B38B-D44D-4371-845F-9B651BDA2A6E}" srcId="{533D6416-E468-4971-9686-0B7D7F2A3A4B}" destId="{433BEEEF-1887-44C2-8DA9-A4C816B8291B}" srcOrd="1" destOrd="0" parTransId="{10428390-F8A0-4B20-AB58-B5C9CF11C328}" sibTransId="{92EE2590-4277-41D6-9E7B-5F3FC3803306}"/>
    <dgm:cxn modelId="{ADC14195-1900-4AEE-9893-33E1778EE0E3}" type="presOf" srcId="{D7936C60-2CC1-480C-B19F-34F67ABCDA8F}" destId="{04077AC1-6937-477D-B902-5A42F5901D0B}" srcOrd="0" destOrd="0" presId="urn:microsoft.com/office/officeart/2008/layout/CircleAccentTimeline"/>
    <dgm:cxn modelId="{AFFF909F-4065-4040-BE8F-7E901F7E49F5}" type="presOf" srcId="{533D6416-E468-4971-9686-0B7D7F2A3A4B}" destId="{D00E64F0-BEFF-4F08-B027-46DAC387B6B2}" srcOrd="0" destOrd="0" presId="urn:microsoft.com/office/officeart/2008/layout/CircleAccentTimeline"/>
    <dgm:cxn modelId="{2142D09F-1747-4894-84C6-5C2D9A0BD6EE}" type="presOf" srcId="{0376E4E0-2407-489D-96A0-2EB732F189F2}" destId="{5C896E8A-2282-4037-BB31-AFD3B1E9C1D6}" srcOrd="0" destOrd="0" presId="urn:microsoft.com/office/officeart/2008/layout/CircleAccentTimeline"/>
    <dgm:cxn modelId="{CEBA90A1-39FF-4B8D-A9C5-95D8728E6F38}" srcId="{A3DB893C-D0DB-4C08-9BFC-100383E98D2B}" destId="{0376E4E0-2407-489D-96A0-2EB732F189F2}" srcOrd="1" destOrd="0" parTransId="{AF2AA922-184A-4693-A731-CCA81092A652}" sibTransId="{FF45B14E-7F34-4353-9F3D-B8D07D17CF56}"/>
    <dgm:cxn modelId="{958C8DAA-7878-47BF-B757-EFB22CA242CD}" type="presOf" srcId="{303201C7-32E5-4069-B6AB-316EAA48D9C9}" destId="{77F701B3-2668-4DDC-BA8C-961564A6B716}" srcOrd="0" destOrd="0" presId="urn:microsoft.com/office/officeart/2008/layout/CircleAccentTimeline"/>
    <dgm:cxn modelId="{E7FD25B4-FE40-450E-8D4C-14C08627CF8F}" srcId="{533D6416-E468-4971-9686-0B7D7F2A3A4B}" destId="{A3DB893C-D0DB-4C08-9BFC-100383E98D2B}" srcOrd="0" destOrd="0" parTransId="{C56F4CD0-1D9E-47D5-8795-B8EC00D6BCCC}" sibTransId="{1C7989D4-CDC4-4231-A8A0-919B8FFF4A4A}"/>
    <dgm:cxn modelId="{50347EB5-A998-41E0-A863-2749957141B4}" type="presOf" srcId="{666E1FE5-FAC9-496F-B790-5FDC9360EC16}" destId="{71514674-7B0B-4132-BE62-D4429B7CDE2C}" srcOrd="0" destOrd="0" presId="urn:microsoft.com/office/officeart/2008/layout/CircleAccentTimeline"/>
    <dgm:cxn modelId="{D67B78DC-2BA1-4329-9294-3D2F0AF80A35}" srcId="{533D6416-E468-4971-9686-0B7D7F2A3A4B}" destId="{D61B1ACA-20FC-48CE-B013-5A64254F3FE5}" srcOrd="2" destOrd="0" parTransId="{68533292-7D08-4940-AE86-92A3DF0AC6E3}" sibTransId="{76B24AA6-D866-4AA3-9462-F6B8C20D7698}"/>
    <dgm:cxn modelId="{B68333EF-4A95-46B2-A61B-54A0D138EEFB}" srcId="{433BEEEF-1887-44C2-8DA9-A4C816B8291B}" destId="{648F1AB5-8037-4807-90B6-7DBEFC0096A2}" srcOrd="1" destOrd="0" parTransId="{6E1720B4-C47E-426B-838B-0D4E50E01973}" sibTransId="{76CFA191-10B0-4E35-93A4-6AA8C8512F68}"/>
    <dgm:cxn modelId="{457000F7-F574-4015-90CE-1FDA6496F5CF}" srcId="{D61B1ACA-20FC-48CE-B013-5A64254F3FE5}" destId="{666E1FE5-FAC9-496F-B790-5FDC9360EC16}" srcOrd="0" destOrd="0" parTransId="{0FCB83E1-BC5B-4E86-9E6E-BD79A2850D8E}" sibTransId="{1C66AFB8-8430-4EAA-9273-F4BB35DF2217}"/>
    <dgm:cxn modelId="{67D95354-472E-4407-A639-FF0A69B5B0DA}" type="presParOf" srcId="{D00E64F0-BEFF-4F08-B027-46DAC387B6B2}" destId="{7DE51BBE-A864-4417-BA25-50A6FB1BF153}" srcOrd="0" destOrd="0" presId="urn:microsoft.com/office/officeart/2008/layout/CircleAccentTimeline"/>
    <dgm:cxn modelId="{6C16B036-AC9E-4E64-AFF7-E88C8A4E6FAD}" type="presParOf" srcId="{7DE51BBE-A864-4417-BA25-50A6FB1BF153}" destId="{79317A98-6841-4CD3-83D1-C7F9F732A416}" srcOrd="0" destOrd="0" presId="urn:microsoft.com/office/officeart/2008/layout/CircleAccentTimeline"/>
    <dgm:cxn modelId="{4BA6AB84-E768-42E5-9364-9486B8BA23C5}" type="presParOf" srcId="{7DE51BBE-A864-4417-BA25-50A6FB1BF153}" destId="{BABBE2CF-073B-40E2-9FA3-0A08DAEBC231}" srcOrd="1" destOrd="0" presId="urn:microsoft.com/office/officeart/2008/layout/CircleAccentTimeline"/>
    <dgm:cxn modelId="{B443FC51-3998-4D5A-AFC9-E01506015487}" type="presParOf" srcId="{7DE51BBE-A864-4417-BA25-50A6FB1BF153}" destId="{0F447F4C-2C38-4650-846E-5194B6929879}" srcOrd="2" destOrd="0" presId="urn:microsoft.com/office/officeart/2008/layout/CircleAccentTimeline"/>
    <dgm:cxn modelId="{6A2BA4EF-2926-4146-8477-ECB27F12E73D}" type="presParOf" srcId="{D00E64F0-BEFF-4F08-B027-46DAC387B6B2}" destId="{9CE753F7-2743-4327-B4A0-F0593E8249CB}" srcOrd="1" destOrd="0" presId="urn:microsoft.com/office/officeart/2008/layout/CircleAccentTimeline"/>
    <dgm:cxn modelId="{74145E28-04FA-42C5-935F-A85DF808A88A}" type="presParOf" srcId="{D00E64F0-BEFF-4F08-B027-46DAC387B6B2}" destId="{2EE5BC6A-D21F-4C72-9B95-FC6090CA404C}" srcOrd="2" destOrd="0" presId="urn:microsoft.com/office/officeart/2008/layout/CircleAccentTimeline"/>
    <dgm:cxn modelId="{D03BC269-6855-4772-9B4B-DEB215CC7E55}" type="presParOf" srcId="{D00E64F0-BEFF-4F08-B027-46DAC387B6B2}" destId="{B8173693-89F5-4A2E-90ED-84103A8F9687}" srcOrd="3" destOrd="0" presId="urn:microsoft.com/office/officeart/2008/layout/CircleAccentTimeline"/>
    <dgm:cxn modelId="{9429DFD7-2725-4AAD-965F-8A94882B2E91}" type="presParOf" srcId="{D00E64F0-BEFF-4F08-B027-46DAC387B6B2}" destId="{1844E502-4B24-41E8-AC51-B303F2D1670F}" srcOrd="4" destOrd="0" presId="urn:microsoft.com/office/officeart/2008/layout/CircleAccentTimeline"/>
    <dgm:cxn modelId="{B88C285B-1BBA-4DB1-AA22-F38E0E83C2E8}" type="presParOf" srcId="{1844E502-4B24-41E8-AC51-B303F2D1670F}" destId="{DA4B5A03-6FE4-42F6-88B9-632B550626C4}" srcOrd="0" destOrd="0" presId="urn:microsoft.com/office/officeart/2008/layout/CircleAccentTimeline"/>
    <dgm:cxn modelId="{3FF76681-5227-446E-BFB0-8814ADA5729F}" type="presParOf" srcId="{1844E502-4B24-41E8-AC51-B303F2D1670F}" destId="{04077AC1-6937-477D-B902-5A42F5901D0B}" srcOrd="1" destOrd="0" presId="urn:microsoft.com/office/officeart/2008/layout/CircleAccentTimeline"/>
    <dgm:cxn modelId="{F393720A-B327-45BF-AE02-85C8C832B525}" type="presParOf" srcId="{1844E502-4B24-41E8-AC51-B303F2D1670F}" destId="{C449F6C7-3054-4D1A-B702-483D03E54170}" srcOrd="2" destOrd="0" presId="urn:microsoft.com/office/officeart/2008/layout/CircleAccentTimeline"/>
    <dgm:cxn modelId="{E74E1652-DD9D-4E3C-9CDA-17A01A34D212}" type="presParOf" srcId="{D00E64F0-BEFF-4F08-B027-46DAC387B6B2}" destId="{DF38BDA9-B612-4717-84EF-2FE9FB8EDE18}" srcOrd="5" destOrd="0" presId="urn:microsoft.com/office/officeart/2008/layout/CircleAccentTimeline"/>
    <dgm:cxn modelId="{169C0BA8-5F43-481B-9F63-AE2FEAEA0249}" type="presParOf" srcId="{D00E64F0-BEFF-4F08-B027-46DAC387B6B2}" destId="{5909D5CF-941D-4067-B8F3-20AA1F6B6D39}" srcOrd="6" destOrd="0" presId="urn:microsoft.com/office/officeart/2008/layout/CircleAccentTimeline"/>
    <dgm:cxn modelId="{4B2FB8B7-9DFD-4F05-921C-9B0E9C0AF343}" type="presParOf" srcId="{D00E64F0-BEFF-4F08-B027-46DAC387B6B2}" destId="{C4FC37AB-7DE4-4746-9961-537361D242D7}" srcOrd="7" destOrd="0" presId="urn:microsoft.com/office/officeart/2008/layout/CircleAccentTimeline"/>
    <dgm:cxn modelId="{3F1C41B9-748F-4B01-BC5C-923010003DD0}" type="presParOf" srcId="{D00E64F0-BEFF-4F08-B027-46DAC387B6B2}" destId="{51052590-0093-4964-8311-E14C6A92CB85}" srcOrd="8" destOrd="0" presId="urn:microsoft.com/office/officeart/2008/layout/CircleAccentTimeline"/>
    <dgm:cxn modelId="{EC6AD185-E5DD-48C6-84A6-6E2E4AE77F72}" type="presParOf" srcId="{51052590-0093-4964-8311-E14C6A92CB85}" destId="{AF49C795-8B39-4BCF-A1C6-96A802AB3078}" srcOrd="0" destOrd="0" presId="urn:microsoft.com/office/officeart/2008/layout/CircleAccentTimeline"/>
    <dgm:cxn modelId="{1AD4DA0C-583A-463F-9E8B-DBABB9997E87}" type="presParOf" srcId="{51052590-0093-4964-8311-E14C6A92CB85}" destId="{5C896E8A-2282-4037-BB31-AFD3B1E9C1D6}" srcOrd="1" destOrd="0" presId="urn:microsoft.com/office/officeart/2008/layout/CircleAccentTimeline"/>
    <dgm:cxn modelId="{7689E8F9-B301-49C4-A3CD-6DA07F107961}" type="presParOf" srcId="{51052590-0093-4964-8311-E14C6A92CB85}" destId="{59937230-8B6D-4380-8F74-BFA8A0C9B447}" srcOrd="2" destOrd="0" presId="urn:microsoft.com/office/officeart/2008/layout/CircleAccentTimeline"/>
    <dgm:cxn modelId="{0A47A7CC-F930-478B-A4AB-BD0E3301BBAC}" type="presParOf" srcId="{D00E64F0-BEFF-4F08-B027-46DAC387B6B2}" destId="{CD2B3CD3-A0BB-44C6-96CD-5F5F531A2781}" srcOrd="9" destOrd="0" presId="urn:microsoft.com/office/officeart/2008/layout/CircleAccentTimeline"/>
    <dgm:cxn modelId="{DFF3B0B0-50AC-42A3-8365-88E18E807746}" type="presParOf" srcId="{D00E64F0-BEFF-4F08-B027-46DAC387B6B2}" destId="{8E4D50F0-D2BA-4022-9443-A33E833703F1}" srcOrd="10" destOrd="0" presId="urn:microsoft.com/office/officeart/2008/layout/CircleAccentTimeline"/>
    <dgm:cxn modelId="{7B138E32-B5ED-4C04-9F7D-9364D3BEB845}" type="presParOf" srcId="{D00E64F0-BEFF-4F08-B027-46DAC387B6B2}" destId="{5A1CAE16-C25A-4102-A08F-343AA0764652}" srcOrd="11" destOrd="0" presId="urn:microsoft.com/office/officeart/2008/layout/CircleAccentTimeline"/>
    <dgm:cxn modelId="{412A60CD-9AD4-4CBB-BA10-B0EDBC5C131F}" type="presParOf" srcId="{5A1CAE16-C25A-4102-A08F-343AA0764652}" destId="{C26F82E6-0938-4588-A2F1-435EC89161DF}" srcOrd="0" destOrd="0" presId="urn:microsoft.com/office/officeart/2008/layout/CircleAccentTimeline"/>
    <dgm:cxn modelId="{6DA0A555-087E-4986-B132-41FD478F48E0}" type="presParOf" srcId="{5A1CAE16-C25A-4102-A08F-343AA0764652}" destId="{5CC5B52D-B27A-4E25-8A90-5BCBFC44723F}" srcOrd="1" destOrd="0" presId="urn:microsoft.com/office/officeart/2008/layout/CircleAccentTimeline"/>
    <dgm:cxn modelId="{9A8D9154-41E2-4C60-BB8E-C53D437EE210}" type="presParOf" srcId="{5A1CAE16-C25A-4102-A08F-343AA0764652}" destId="{8817CA02-2794-43C7-95E3-D1A0C685AC6C}" srcOrd="2" destOrd="0" presId="urn:microsoft.com/office/officeart/2008/layout/CircleAccentTimeline"/>
    <dgm:cxn modelId="{368D7EA4-AED5-440C-ABE9-73968775783E}" type="presParOf" srcId="{D00E64F0-BEFF-4F08-B027-46DAC387B6B2}" destId="{59EA4B6A-3C83-407D-A6C3-1846DA116DB2}" srcOrd="12" destOrd="0" presId="urn:microsoft.com/office/officeart/2008/layout/CircleAccentTimeline"/>
    <dgm:cxn modelId="{D5B63962-0536-43D8-BC84-98C0EB8E3C27}" type="presParOf" srcId="{D00E64F0-BEFF-4F08-B027-46DAC387B6B2}" destId="{66F9D779-DEDE-47C8-A80C-96F279521F98}" srcOrd="13" destOrd="0" presId="urn:microsoft.com/office/officeart/2008/layout/CircleAccentTimeline"/>
    <dgm:cxn modelId="{5CAB3C0B-99C9-45F2-93E9-74D156A00195}" type="presParOf" srcId="{D00E64F0-BEFF-4F08-B027-46DAC387B6B2}" destId="{54C1F2B1-CA45-4BA0-92E6-B776D641EAAB}" srcOrd="14" destOrd="0" presId="urn:microsoft.com/office/officeart/2008/layout/CircleAccentTimeline"/>
    <dgm:cxn modelId="{CD564852-EFCA-431A-AAD2-BBA8CA69E968}" type="presParOf" srcId="{D00E64F0-BEFF-4F08-B027-46DAC387B6B2}" destId="{5777D106-B851-4683-9B20-41F0DF3A2015}" srcOrd="15" destOrd="0" presId="urn:microsoft.com/office/officeart/2008/layout/CircleAccentTimeline"/>
    <dgm:cxn modelId="{7370A3BD-5E7A-4CD0-940E-8281FEFC2E29}" type="presParOf" srcId="{5777D106-B851-4683-9B20-41F0DF3A2015}" destId="{F02514D6-A615-4EC6-85C4-D384AD086565}" srcOrd="0" destOrd="0" presId="urn:microsoft.com/office/officeart/2008/layout/CircleAccentTimeline"/>
    <dgm:cxn modelId="{BA499E46-E52E-4B5B-905A-6AE6829F5619}" type="presParOf" srcId="{5777D106-B851-4683-9B20-41F0DF3A2015}" destId="{77F701B3-2668-4DDC-BA8C-961564A6B716}" srcOrd="1" destOrd="0" presId="urn:microsoft.com/office/officeart/2008/layout/CircleAccentTimeline"/>
    <dgm:cxn modelId="{367E530B-B0BE-4BE6-AA5D-235BDBDC4B98}" type="presParOf" srcId="{5777D106-B851-4683-9B20-41F0DF3A2015}" destId="{95743F9B-41FD-43C3-A8C9-D93DCBABE115}" srcOrd="2" destOrd="0" presId="urn:microsoft.com/office/officeart/2008/layout/CircleAccentTimeline"/>
    <dgm:cxn modelId="{EEE6FC80-F0E1-4F27-8D5D-36CFBB475D77}" type="presParOf" srcId="{D00E64F0-BEFF-4F08-B027-46DAC387B6B2}" destId="{546C6538-1E8F-47B0-8A76-1B40364E6F34}" srcOrd="16" destOrd="0" presId="urn:microsoft.com/office/officeart/2008/layout/CircleAccentTimeline"/>
    <dgm:cxn modelId="{F7912178-54CF-4E6E-9E9E-D93CBD165F78}" type="presParOf" srcId="{D00E64F0-BEFF-4F08-B027-46DAC387B6B2}" destId="{02C7328F-D32A-4D90-BA0A-63E9FA96F2B9}" srcOrd="17" destOrd="0" presId="urn:microsoft.com/office/officeart/2008/layout/CircleAccentTimeline"/>
    <dgm:cxn modelId="{6EC1ACD4-FE29-40C9-AC8A-B95B93A566DD}" type="presParOf" srcId="{D00E64F0-BEFF-4F08-B027-46DAC387B6B2}" destId="{CAEC405B-C966-460D-A614-111FD0A99843}" srcOrd="18" destOrd="0" presId="urn:microsoft.com/office/officeart/2008/layout/CircleAccentTimeline"/>
    <dgm:cxn modelId="{FAFD40D3-A998-40B6-9BF3-3A41DB20307F}" type="presParOf" srcId="{D00E64F0-BEFF-4F08-B027-46DAC387B6B2}" destId="{2A2FE062-D1A7-4096-BFC1-2469615A0E44}" srcOrd="19" destOrd="0" presId="urn:microsoft.com/office/officeart/2008/layout/CircleAccentTimeline"/>
    <dgm:cxn modelId="{DB627C57-7EE9-43D5-A510-2FCADAC28B47}" type="presParOf" srcId="{2A2FE062-D1A7-4096-BFC1-2469615A0E44}" destId="{CE8D85B3-BA17-45E7-9976-70FC33FB9320}" srcOrd="0" destOrd="0" presId="urn:microsoft.com/office/officeart/2008/layout/CircleAccentTimeline"/>
    <dgm:cxn modelId="{E6A3B8A5-88E4-4148-8454-3E3E1CDE20E8}" type="presParOf" srcId="{2A2FE062-D1A7-4096-BFC1-2469615A0E44}" destId="{C52808B2-528B-40A5-9AB0-60FD92AAF507}" srcOrd="1" destOrd="0" presId="urn:microsoft.com/office/officeart/2008/layout/CircleAccentTimeline"/>
    <dgm:cxn modelId="{375C9596-C192-430F-B89B-5452BD42FC55}" type="presParOf" srcId="{2A2FE062-D1A7-4096-BFC1-2469615A0E44}" destId="{B81F6167-1992-441E-BF2C-D81BE97651D7}" srcOrd="2" destOrd="0" presId="urn:microsoft.com/office/officeart/2008/layout/CircleAccentTimeline"/>
    <dgm:cxn modelId="{1B013DD8-B177-46A5-9248-94F353111B00}" type="presParOf" srcId="{D00E64F0-BEFF-4F08-B027-46DAC387B6B2}" destId="{3F309373-A0AB-4D18-AC61-76C802E95691}" srcOrd="20" destOrd="0" presId="urn:microsoft.com/office/officeart/2008/layout/CircleAccentTimeline"/>
    <dgm:cxn modelId="{CC817EE9-DA5F-4955-B47F-4FB7C467DDD2}" type="presParOf" srcId="{D00E64F0-BEFF-4F08-B027-46DAC387B6B2}" destId="{05AC9B60-05CD-4444-8836-7804E8B46E83}" srcOrd="21" destOrd="0" presId="urn:microsoft.com/office/officeart/2008/layout/CircleAccentTimeline"/>
    <dgm:cxn modelId="{F1883D7B-85A5-4F28-81B6-9235C89649DC}" type="presParOf" srcId="{D00E64F0-BEFF-4F08-B027-46DAC387B6B2}" destId="{E27FA587-9300-4577-A33D-777347535CFC}" srcOrd="22" destOrd="0" presId="urn:microsoft.com/office/officeart/2008/layout/CircleAccentTimeline"/>
    <dgm:cxn modelId="{4A52A571-C90E-48A5-B0EF-FF8612BEE5AC}" type="presParOf" srcId="{E27FA587-9300-4577-A33D-777347535CFC}" destId="{032DBA42-B08F-4CFB-A120-62875BDD8F52}" srcOrd="0" destOrd="0" presId="urn:microsoft.com/office/officeart/2008/layout/CircleAccentTimeline"/>
    <dgm:cxn modelId="{23781953-B1FF-42A4-8B26-B2BF842F1621}" type="presParOf" srcId="{E27FA587-9300-4577-A33D-777347535CFC}" destId="{00050DD2-E816-474B-A883-BF61FA8C8B10}" srcOrd="1" destOrd="0" presId="urn:microsoft.com/office/officeart/2008/layout/CircleAccentTimeline"/>
    <dgm:cxn modelId="{7CFB9FC6-DC0B-4E69-B8FA-F75171E14533}" type="presParOf" srcId="{E27FA587-9300-4577-A33D-777347535CFC}" destId="{518EB33C-00D2-4920-B5BE-57C7322F0BB4}" srcOrd="2" destOrd="0" presId="urn:microsoft.com/office/officeart/2008/layout/CircleAccentTimeline"/>
    <dgm:cxn modelId="{FCA3514A-78CA-46AC-967F-33C29967B1AF}" type="presParOf" srcId="{D00E64F0-BEFF-4F08-B027-46DAC387B6B2}" destId="{2EA685B9-C09C-4218-8B93-1BFF003E480D}" srcOrd="23" destOrd="0" presId="urn:microsoft.com/office/officeart/2008/layout/CircleAccentTimeline"/>
    <dgm:cxn modelId="{179C2887-AD2B-4F40-8B1F-3A5C8F9205B1}" type="presParOf" srcId="{D00E64F0-BEFF-4F08-B027-46DAC387B6B2}" destId="{6C0E1B66-00C8-40E4-B983-D3B063755454}" srcOrd="24" destOrd="0" presId="urn:microsoft.com/office/officeart/2008/layout/CircleAccentTimeline"/>
    <dgm:cxn modelId="{FBE1902F-9344-46BA-8654-F8824E7E8531}" type="presParOf" srcId="{D00E64F0-BEFF-4F08-B027-46DAC387B6B2}" destId="{2E1C5BD0-B977-4BD7-A13A-B47C99FE7B87}" srcOrd="25" destOrd="0" presId="urn:microsoft.com/office/officeart/2008/layout/CircleAccentTimeline"/>
    <dgm:cxn modelId="{00B6F63E-F0E0-4A69-8FE6-E9D332D374BC}" type="presParOf" srcId="{D00E64F0-BEFF-4F08-B027-46DAC387B6B2}" destId="{B812E069-B1A0-4338-8673-6F7D86C88917}" srcOrd="26" destOrd="0" presId="urn:microsoft.com/office/officeart/2008/layout/CircleAccentTimeline"/>
    <dgm:cxn modelId="{6BC5D1DC-BA4D-4EFB-99D6-4FDCE48B5C55}" type="presParOf" srcId="{B812E069-B1A0-4338-8673-6F7D86C88917}" destId="{7173107D-3BFA-4159-9E53-1BBF94EB5C75}" srcOrd="0" destOrd="0" presId="urn:microsoft.com/office/officeart/2008/layout/CircleAccentTimeline"/>
    <dgm:cxn modelId="{5B9ECF5F-FD36-4146-AA4E-BC913DADFC54}" type="presParOf" srcId="{B812E069-B1A0-4338-8673-6F7D86C88917}" destId="{71514674-7B0B-4132-BE62-D4429B7CDE2C}" srcOrd="1" destOrd="0" presId="urn:microsoft.com/office/officeart/2008/layout/CircleAccentTimeline"/>
    <dgm:cxn modelId="{DB243D82-E38B-44BB-A16B-931A9C7FCE72}" type="presParOf" srcId="{B812E069-B1A0-4338-8673-6F7D86C88917}" destId="{3C990B68-130F-4462-9F61-9DCDDB8AA22D}" srcOrd="2" destOrd="0" presId="urn:microsoft.com/office/officeart/2008/layout/CircleAccentTimeline"/>
    <dgm:cxn modelId="{83732E2C-7706-4D26-B3E8-DCDCB384D70E}" type="presParOf" srcId="{D00E64F0-BEFF-4F08-B027-46DAC387B6B2}" destId="{08F8D95B-C006-474E-A036-4A5D0F8AFC8B}" srcOrd="27" destOrd="0" presId="urn:microsoft.com/office/officeart/2008/layout/CircleAccentTimeline"/>
    <dgm:cxn modelId="{0599F482-5379-4F51-8D92-39DC54880BE4}" type="presParOf" srcId="{D00E64F0-BEFF-4F08-B027-46DAC387B6B2}" destId="{D3E39C6D-C122-45F2-9635-6C027A41C873}" srcOrd="28" destOrd="0" presId="urn:microsoft.com/office/officeart/2008/layout/CircleAccentTimeline"/>
    <dgm:cxn modelId="{7B036350-11C3-47DE-81C3-528F5FA0FD34}" type="presParOf" srcId="{D00E64F0-BEFF-4F08-B027-46DAC387B6B2}" destId="{967A9F07-3936-487E-97E8-4106850DC265}" srcOrd="29" destOrd="0" presId="urn:microsoft.com/office/officeart/2008/layout/CircleAccentTimeline"/>
    <dgm:cxn modelId="{B6DA8489-1961-46A1-BF26-53B80F72A90D}" type="presParOf" srcId="{D00E64F0-BEFF-4F08-B027-46DAC387B6B2}" destId="{AE7BE175-79C0-4AB0-B031-D56B573008B4}" srcOrd="30" destOrd="0" presId="urn:microsoft.com/office/officeart/2008/layout/CircleAccentTimeline"/>
    <dgm:cxn modelId="{4B89860D-60B4-4AFB-90F3-4ACF2489E476}" type="presParOf" srcId="{AE7BE175-79C0-4AB0-B031-D56B573008B4}" destId="{012FE5FF-9023-4819-B5C6-F464F9EAD472}" srcOrd="0" destOrd="0" presId="urn:microsoft.com/office/officeart/2008/layout/CircleAccentTimeline"/>
    <dgm:cxn modelId="{3FDD3CE4-887A-41FC-85E6-398FAA9B17F3}" type="presParOf" srcId="{AE7BE175-79C0-4AB0-B031-D56B573008B4}" destId="{AC227152-3CAC-45F8-AA6C-077A38550CCD}" srcOrd="1" destOrd="0" presId="urn:microsoft.com/office/officeart/2008/layout/CircleAccentTimeline"/>
    <dgm:cxn modelId="{34D9060F-9257-438F-B169-30A341198E3B}" type="presParOf" srcId="{AE7BE175-79C0-4AB0-B031-D56B573008B4}" destId="{5810F5E3-0B28-479F-91B9-553DD2CE9528}" srcOrd="2" destOrd="0" presId="urn:microsoft.com/office/officeart/2008/layout/CircleAccentTimeline"/>
    <dgm:cxn modelId="{9651CB13-8A4E-460F-8EE5-B12EB23A2254}" type="presParOf" srcId="{D00E64F0-BEFF-4F08-B027-46DAC387B6B2}" destId="{08AEA52C-1158-4E78-807A-2DB47421FE8F}" srcOrd="31" destOrd="0" presId="urn:microsoft.com/office/officeart/2008/layout/CircleAccentTimeline"/>
    <dgm:cxn modelId="{7B3C37AC-3DD6-40E4-8BD3-5BAB1F0D2B2F}" type="presParOf" srcId="{D00E64F0-BEFF-4F08-B027-46DAC387B6B2}" destId="{67BA0CDA-6A16-469B-BE0A-C9CB117E1374}" srcOrd="32" destOrd="0" presId="urn:microsoft.com/office/officeart/2008/layout/CircleAccentTimeline"/>
    <dgm:cxn modelId="{CA27B6E2-D697-4AF0-80C9-FDE81F436611}" type="presParOf" srcId="{D00E64F0-BEFF-4F08-B027-46DAC387B6B2}" destId="{84258204-A00C-47AC-A550-00F1FB3A92D9}" srcOrd="33" destOrd="0" presId="urn:microsoft.com/office/officeart/2008/layout/CircleAccentTimeline"/>
    <dgm:cxn modelId="{73406020-29B4-4307-9848-EA53F682DE48}" type="presParOf" srcId="{84258204-A00C-47AC-A550-00F1FB3A92D9}" destId="{A4F98E3C-724C-42B2-B056-1A2FDB643C56}" srcOrd="0" destOrd="0" presId="urn:microsoft.com/office/officeart/2008/layout/CircleAccentTimeline"/>
    <dgm:cxn modelId="{663E4662-2394-4FEF-97E0-AE2BC8683AD5}" type="presParOf" srcId="{84258204-A00C-47AC-A550-00F1FB3A92D9}" destId="{8E51D87E-2A2D-4A85-8FDC-23AEE0ACBDC7}" srcOrd="1" destOrd="0" presId="urn:microsoft.com/office/officeart/2008/layout/CircleAccentTimeline"/>
    <dgm:cxn modelId="{C3D594B7-C77D-4B32-8619-17B92A5B1006}" type="presParOf" srcId="{84258204-A00C-47AC-A550-00F1FB3A92D9}" destId="{7BDC3F76-F9B8-47F8-BFA2-53ACA9FBAFAF}" srcOrd="2" destOrd="0" presId="urn:microsoft.com/office/officeart/2008/layout/CircleAccentTimeline"/>
    <dgm:cxn modelId="{096DF902-0E8A-43FB-B770-70ED8DDD31B0}" type="presParOf" srcId="{D00E64F0-BEFF-4F08-B027-46DAC387B6B2}" destId="{EB09C825-EDAF-4606-96F9-BB22C0B37C46}" srcOrd="34" destOrd="0" presId="urn:microsoft.com/office/officeart/2008/layout/CircleAccentTimeline"/>
    <dgm:cxn modelId="{C6B0A036-03E6-4F50-B7C1-162B50AFE378}" type="presParOf" srcId="{D00E64F0-BEFF-4F08-B027-46DAC387B6B2}" destId="{9ADF532C-E44A-44B2-A344-61F3793A5B18}" srcOrd="35" destOrd="0" presId="urn:microsoft.com/office/officeart/2008/layout/CircleAccentTimeline"/>
    <dgm:cxn modelId="{10A89F5E-8118-4E20-97F9-3751813DA7A8}" type="presParOf" srcId="{D00E64F0-BEFF-4F08-B027-46DAC387B6B2}" destId="{A4BF1A74-12B8-403E-B8D3-B093845B06AD}" srcOrd="36" destOrd="0" presId="urn:microsoft.com/office/officeart/2008/layout/CircleAccentTimeline"/>
    <dgm:cxn modelId="{4C348037-515F-497D-857F-8F00679F93AF}" type="presParOf" srcId="{D00E64F0-BEFF-4F08-B027-46DAC387B6B2}" destId="{CB9258A3-168E-4B02-8CA7-961E0DC2754F}" srcOrd="37" destOrd="0" presId="urn:microsoft.com/office/officeart/2008/layout/CircleAccentTimeline"/>
    <dgm:cxn modelId="{DBC8A1AF-793D-430A-92A0-39D0D3D7F498}" type="presParOf" srcId="{CB9258A3-168E-4B02-8CA7-961E0DC2754F}" destId="{60868BD7-A6D5-4B47-939B-5716A41795AE}" srcOrd="0" destOrd="0" presId="urn:microsoft.com/office/officeart/2008/layout/CircleAccentTimeline"/>
    <dgm:cxn modelId="{0CEB76C5-12A0-4073-AE57-3D1A8CD073BB}" type="presParOf" srcId="{CB9258A3-168E-4B02-8CA7-961E0DC2754F}" destId="{D7C72212-9F87-411B-875A-944E1879E1AA}" srcOrd="1" destOrd="0" presId="urn:microsoft.com/office/officeart/2008/layout/CircleAccentTimeline"/>
    <dgm:cxn modelId="{D40A7C96-9054-497B-AB0E-2E59B36E79F2}" type="presParOf" srcId="{CB9258A3-168E-4B02-8CA7-961E0DC2754F}" destId="{144B81D2-7F2D-48D0-A27F-AC7DE33B1B66}" srcOrd="2" destOrd="0" presId="urn:microsoft.com/office/officeart/2008/layout/CircleAccentTimeline"/>
    <dgm:cxn modelId="{CBB4C95E-12A2-44F7-9CC1-E924116CCA2E}" type="presParOf" srcId="{D00E64F0-BEFF-4F08-B027-46DAC387B6B2}" destId="{D91AE3E6-7328-406F-B199-F7826D00C249}" srcOrd="38" destOrd="0" presId="urn:microsoft.com/office/officeart/2008/layout/CircleAccentTimeline"/>
    <dgm:cxn modelId="{7197F912-F296-461F-AF41-5B5C5555CBFB}" type="presParOf" srcId="{D00E64F0-BEFF-4F08-B027-46DAC387B6B2}" destId="{CFFE95CB-94A9-4F23-AE48-F4AC02495F5A}" srcOrd="39" destOrd="0" presId="urn:microsoft.com/office/officeart/2008/layout/CircleAccentTimeline"/>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101B5-7746-49F6-99A7-3CF79934411C}">
      <dsp:nvSpPr>
        <dsp:cNvPr id="0" name=""/>
        <dsp:cNvSpPr/>
      </dsp:nvSpPr>
      <dsp:spPr>
        <a:xfrm>
          <a:off x="3273839" y="216509"/>
          <a:ext cx="3737038" cy="1297824"/>
        </a:xfrm>
        <a:prstGeom prst="ellipse">
          <a:avLst/>
        </a:prstGeom>
        <a:solidFill>
          <a:schemeClr val="accent2">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153BACA5-89B8-4525-B2E6-905FA9E9D18D}">
      <dsp:nvSpPr>
        <dsp:cNvPr id="0" name=""/>
        <dsp:cNvSpPr/>
      </dsp:nvSpPr>
      <dsp:spPr>
        <a:xfrm>
          <a:off x="4786036" y="3394441"/>
          <a:ext cx="724232" cy="463508"/>
        </a:xfrm>
        <a:prstGeom prst="downArrow">
          <a:avLst/>
        </a:prstGeom>
        <a:solidFill>
          <a:schemeClr val="accent2">
            <a:tint val="40000"/>
            <a:hueOff val="0"/>
            <a:satOff val="0"/>
            <a:lumOff val="0"/>
            <a:alphaOff val="0"/>
          </a:schemeClr>
        </a:solidFill>
        <a:ln>
          <a:noFill/>
        </a:ln>
        <a:effectLst>
          <a:outerShdw blurRad="38100" dist="25400" dir="5400000" rotWithShape="0">
            <a:srgbClr val="000000">
              <a:alpha val="50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F0961D2F-82D9-4627-A853-2398F839845C}">
      <dsp:nvSpPr>
        <dsp:cNvPr id="0" name=""/>
        <dsp:cNvSpPr/>
      </dsp:nvSpPr>
      <dsp:spPr>
        <a:xfrm>
          <a:off x="3409994" y="3765248"/>
          <a:ext cx="3476315" cy="869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Usable product</a:t>
          </a:r>
        </a:p>
      </dsp:txBody>
      <dsp:txXfrm>
        <a:off x="3409994" y="3765248"/>
        <a:ext cx="3476315" cy="869078"/>
      </dsp:txXfrm>
    </dsp:sp>
    <dsp:sp modelId="{CDEA8A50-7AED-456B-B76C-1296E106C5CA}">
      <dsp:nvSpPr>
        <dsp:cNvPr id="0" name=""/>
        <dsp:cNvSpPr/>
      </dsp:nvSpPr>
      <dsp:spPr>
        <a:xfrm>
          <a:off x="4684467" y="2103913"/>
          <a:ext cx="799261" cy="799261"/>
        </a:xfrm>
        <a:prstGeom prst="ellipse">
          <a:avLst/>
        </a:prstGeom>
        <a:gradFill flip="none" rotWithShape="0">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a:effectLst>
          <a:outerShdw blurRad="50800" dist="127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Clinical Trials</a:t>
          </a:r>
        </a:p>
      </dsp:txBody>
      <dsp:txXfrm>
        <a:off x="4801516" y="2220962"/>
        <a:ext cx="565163" cy="565163"/>
      </dsp:txXfrm>
    </dsp:sp>
    <dsp:sp modelId="{CCC2E4F3-37B6-42D3-AA4B-17D9E11F45BF}">
      <dsp:nvSpPr>
        <dsp:cNvPr id="0" name=""/>
        <dsp:cNvSpPr/>
      </dsp:nvSpPr>
      <dsp:spPr>
        <a:xfrm>
          <a:off x="3512436" y="635521"/>
          <a:ext cx="1239584" cy="1239584"/>
        </a:xfrm>
        <a:prstGeom prst="ellipse">
          <a:avLst/>
        </a:prstGeom>
        <a:gradFill flip="none" rotWithShape="0">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noFill/>
        </a:ln>
        <a:effectLst>
          <a:outerShdw blurRad="50800" dist="127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Animal Work</a:t>
          </a:r>
        </a:p>
      </dsp:txBody>
      <dsp:txXfrm>
        <a:off x="3693969" y="817054"/>
        <a:ext cx="876518" cy="876518"/>
      </dsp:txXfrm>
    </dsp:sp>
    <dsp:sp modelId="{52708EDE-5646-451F-9E9E-DE5D6FDF0AC7}">
      <dsp:nvSpPr>
        <dsp:cNvPr id="0" name=""/>
        <dsp:cNvSpPr/>
      </dsp:nvSpPr>
      <dsp:spPr>
        <a:xfrm>
          <a:off x="4738211" y="0"/>
          <a:ext cx="1944854" cy="1944854"/>
        </a:xfrm>
        <a:prstGeom prst="ellipse">
          <a:avLst/>
        </a:prstGeom>
        <a:gradFill flip="none" rotWithShape="0">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a:effectLst>
          <a:outerShdw blurRad="50800" dist="127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Lab Work</a:t>
          </a:r>
        </a:p>
      </dsp:txBody>
      <dsp:txXfrm>
        <a:off x="5023028" y="284817"/>
        <a:ext cx="1375220" cy="1375220"/>
      </dsp:txXfrm>
    </dsp:sp>
    <dsp:sp modelId="{1D39F19D-E7B8-4F81-80BA-7A07E600CDCD}">
      <dsp:nvSpPr>
        <dsp:cNvPr id="0" name=""/>
        <dsp:cNvSpPr/>
      </dsp:nvSpPr>
      <dsp:spPr>
        <a:xfrm>
          <a:off x="3062345" y="124600"/>
          <a:ext cx="4055701" cy="3244560"/>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2700"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17A98-6841-4CD3-83D1-C7F9F732A416}">
      <dsp:nvSpPr>
        <dsp:cNvPr id="0" name=""/>
        <dsp:cNvSpPr/>
      </dsp:nvSpPr>
      <dsp:spPr>
        <a:xfrm>
          <a:off x="5646" y="3546122"/>
          <a:ext cx="1327467" cy="13274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BBE2CF-073B-40E2-9FA3-0A08DAEBC231}">
      <dsp:nvSpPr>
        <dsp:cNvPr id="0" name=""/>
        <dsp:cNvSpPr/>
      </dsp:nvSpPr>
      <dsp:spPr>
        <a:xfrm rot="17700000">
          <a:off x="473385" y="2463965"/>
          <a:ext cx="1650189" cy="79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Experimental Work</a:t>
          </a:r>
        </a:p>
      </dsp:txBody>
      <dsp:txXfrm>
        <a:off x="473385" y="2463965"/>
        <a:ext cx="1650189" cy="795263"/>
      </dsp:txXfrm>
    </dsp:sp>
    <dsp:sp modelId="{DA4B5A03-6FE4-42F6-88B9-632B550626C4}">
      <dsp:nvSpPr>
        <dsp:cNvPr id="0" name=""/>
        <dsp:cNvSpPr/>
      </dsp:nvSpPr>
      <dsp:spPr>
        <a:xfrm>
          <a:off x="1433102" y="3865336"/>
          <a:ext cx="689039" cy="6890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077AC1-6937-477D-B902-5A42F5901D0B}">
      <dsp:nvSpPr>
        <dsp:cNvPr id="0" name=""/>
        <dsp:cNvSpPr/>
      </dsp:nvSpPr>
      <dsp:spPr>
        <a:xfrm rot="17700000">
          <a:off x="617029" y="4824370"/>
          <a:ext cx="1427491" cy="688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180" bIns="0" numCol="1" spcCol="1270" anchor="ctr" anchorCtr="0">
          <a:noAutofit/>
        </a:bodyPr>
        <a:lstStyle/>
        <a:p>
          <a:pPr marL="0" lvl="0" indent="0" algn="r" defTabSz="755650">
            <a:lnSpc>
              <a:spcPct val="90000"/>
            </a:lnSpc>
            <a:spcBef>
              <a:spcPct val="0"/>
            </a:spcBef>
            <a:spcAft>
              <a:spcPct val="35000"/>
            </a:spcAft>
            <a:buNone/>
          </a:pPr>
          <a:r>
            <a:rPr lang="en-US" sz="1700" kern="1200" dirty="0"/>
            <a:t>Source of cells</a:t>
          </a:r>
        </a:p>
      </dsp:txBody>
      <dsp:txXfrm>
        <a:off x="617029" y="4824370"/>
        <a:ext cx="1427491" cy="688282"/>
      </dsp:txXfrm>
    </dsp:sp>
    <dsp:sp modelId="{C449F6C7-3054-4D1A-B702-483D03E54170}">
      <dsp:nvSpPr>
        <dsp:cNvPr id="0" name=""/>
        <dsp:cNvSpPr/>
      </dsp:nvSpPr>
      <dsp:spPr>
        <a:xfrm rot="17700000">
          <a:off x="1510723" y="2907059"/>
          <a:ext cx="1427491" cy="688282"/>
        </a:xfrm>
        <a:prstGeom prst="rect">
          <a:avLst/>
        </a:prstGeom>
        <a:noFill/>
        <a:ln>
          <a:noFill/>
        </a:ln>
        <a:effectLst/>
      </dsp:spPr>
      <dsp:style>
        <a:lnRef idx="0">
          <a:scrgbClr r="0" g="0" b="0"/>
        </a:lnRef>
        <a:fillRef idx="0">
          <a:scrgbClr r="0" g="0" b="0"/>
        </a:fillRef>
        <a:effectRef idx="0">
          <a:scrgbClr r="0" g="0" b="0"/>
        </a:effectRef>
        <a:fontRef idx="minor"/>
      </dsp:style>
    </dsp:sp>
    <dsp:sp modelId="{AF49C795-8B39-4BCF-A1C6-96A802AB3078}">
      <dsp:nvSpPr>
        <dsp:cNvPr id="0" name=""/>
        <dsp:cNvSpPr/>
      </dsp:nvSpPr>
      <dsp:spPr>
        <a:xfrm>
          <a:off x="2222025" y="3865336"/>
          <a:ext cx="689039" cy="6890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896E8A-2282-4037-BB31-AFD3B1E9C1D6}">
      <dsp:nvSpPr>
        <dsp:cNvPr id="0" name=""/>
        <dsp:cNvSpPr/>
      </dsp:nvSpPr>
      <dsp:spPr>
        <a:xfrm rot="17700000">
          <a:off x="1405952" y="4824370"/>
          <a:ext cx="1427491" cy="688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180" bIns="0" numCol="1" spcCol="1270" anchor="ctr" anchorCtr="0">
          <a:noAutofit/>
        </a:bodyPr>
        <a:lstStyle/>
        <a:p>
          <a:pPr marL="0" lvl="0" indent="0" algn="r" defTabSz="755650">
            <a:lnSpc>
              <a:spcPct val="90000"/>
            </a:lnSpc>
            <a:spcBef>
              <a:spcPct val="0"/>
            </a:spcBef>
            <a:spcAft>
              <a:spcPct val="35000"/>
            </a:spcAft>
            <a:buNone/>
          </a:pPr>
          <a:r>
            <a:rPr lang="en-US" sz="1700" kern="1200" dirty="0"/>
            <a:t>Retrospective Patient Studies</a:t>
          </a:r>
        </a:p>
      </dsp:txBody>
      <dsp:txXfrm>
        <a:off x="1405952" y="4824370"/>
        <a:ext cx="1427491" cy="688282"/>
      </dsp:txXfrm>
    </dsp:sp>
    <dsp:sp modelId="{59937230-8B6D-4380-8F74-BFA8A0C9B447}">
      <dsp:nvSpPr>
        <dsp:cNvPr id="0" name=""/>
        <dsp:cNvSpPr/>
      </dsp:nvSpPr>
      <dsp:spPr>
        <a:xfrm rot="17700000">
          <a:off x="2299646" y="2907059"/>
          <a:ext cx="1427491" cy="688282"/>
        </a:xfrm>
        <a:prstGeom prst="rect">
          <a:avLst/>
        </a:prstGeom>
        <a:noFill/>
        <a:ln>
          <a:noFill/>
        </a:ln>
        <a:effectLst/>
      </dsp:spPr>
      <dsp:style>
        <a:lnRef idx="0">
          <a:scrgbClr r="0" g="0" b="0"/>
        </a:lnRef>
        <a:fillRef idx="0">
          <a:scrgbClr r="0" g="0" b="0"/>
        </a:fillRef>
        <a:effectRef idx="0">
          <a:scrgbClr r="0" g="0" b="0"/>
        </a:effectRef>
        <a:fontRef idx="minor"/>
      </dsp:style>
    </dsp:sp>
    <dsp:sp modelId="{C26F82E6-0938-4588-A2F1-435EC89161DF}">
      <dsp:nvSpPr>
        <dsp:cNvPr id="0" name=""/>
        <dsp:cNvSpPr/>
      </dsp:nvSpPr>
      <dsp:spPr>
        <a:xfrm>
          <a:off x="3011054" y="3546122"/>
          <a:ext cx="1327467" cy="13274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C5B52D-B27A-4E25-8A90-5BCBFC44723F}">
      <dsp:nvSpPr>
        <dsp:cNvPr id="0" name=""/>
        <dsp:cNvSpPr/>
      </dsp:nvSpPr>
      <dsp:spPr>
        <a:xfrm rot="17700000">
          <a:off x="3478794" y="2463965"/>
          <a:ext cx="1650189" cy="79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Animal Testing</a:t>
          </a:r>
        </a:p>
      </dsp:txBody>
      <dsp:txXfrm>
        <a:off x="3478794" y="2463965"/>
        <a:ext cx="1650189" cy="795263"/>
      </dsp:txXfrm>
    </dsp:sp>
    <dsp:sp modelId="{F02514D6-A615-4EC6-85C4-D384AD086565}">
      <dsp:nvSpPr>
        <dsp:cNvPr id="0" name=""/>
        <dsp:cNvSpPr/>
      </dsp:nvSpPr>
      <dsp:spPr>
        <a:xfrm>
          <a:off x="4438511" y="3865336"/>
          <a:ext cx="689039" cy="6890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F701B3-2668-4DDC-BA8C-961564A6B716}">
      <dsp:nvSpPr>
        <dsp:cNvPr id="0" name=""/>
        <dsp:cNvSpPr/>
      </dsp:nvSpPr>
      <dsp:spPr>
        <a:xfrm rot="17700000">
          <a:off x="3622438" y="4824370"/>
          <a:ext cx="1427491" cy="688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180" bIns="0" numCol="1" spcCol="1270" anchor="ctr" anchorCtr="0">
          <a:noAutofit/>
        </a:bodyPr>
        <a:lstStyle/>
        <a:p>
          <a:pPr marL="0" lvl="0" indent="0" algn="r" defTabSz="755650">
            <a:lnSpc>
              <a:spcPct val="90000"/>
            </a:lnSpc>
            <a:spcBef>
              <a:spcPct val="0"/>
            </a:spcBef>
            <a:spcAft>
              <a:spcPct val="35000"/>
            </a:spcAft>
            <a:buNone/>
          </a:pPr>
          <a:r>
            <a:rPr lang="en-US" sz="1700" kern="1200" dirty="0"/>
            <a:t>Ethical Approvals</a:t>
          </a:r>
        </a:p>
      </dsp:txBody>
      <dsp:txXfrm>
        <a:off x="3622438" y="4824370"/>
        <a:ext cx="1427491" cy="688282"/>
      </dsp:txXfrm>
    </dsp:sp>
    <dsp:sp modelId="{95743F9B-41FD-43C3-A8C9-D93DCBABE115}">
      <dsp:nvSpPr>
        <dsp:cNvPr id="0" name=""/>
        <dsp:cNvSpPr/>
      </dsp:nvSpPr>
      <dsp:spPr>
        <a:xfrm rot="17700000">
          <a:off x="4516132" y="2907059"/>
          <a:ext cx="1427491" cy="688282"/>
        </a:xfrm>
        <a:prstGeom prst="rect">
          <a:avLst/>
        </a:prstGeom>
        <a:noFill/>
        <a:ln>
          <a:noFill/>
        </a:ln>
        <a:effectLst/>
      </dsp:spPr>
      <dsp:style>
        <a:lnRef idx="0">
          <a:scrgbClr r="0" g="0" b="0"/>
        </a:lnRef>
        <a:fillRef idx="0">
          <a:scrgbClr r="0" g="0" b="0"/>
        </a:fillRef>
        <a:effectRef idx="0">
          <a:scrgbClr r="0" g="0" b="0"/>
        </a:effectRef>
        <a:fontRef idx="minor"/>
      </dsp:style>
    </dsp:sp>
    <dsp:sp modelId="{CE8D85B3-BA17-45E7-9976-70FC33FB9320}">
      <dsp:nvSpPr>
        <dsp:cNvPr id="0" name=""/>
        <dsp:cNvSpPr/>
      </dsp:nvSpPr>
      <dsp:spPr>
        <a:xfrm>
          <a:off x="5227434" y="3865336"/>
          <a:ext cx="689039" cy="6890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2808B2-528B-40A5-9AB0-60FD92AAF507}">
      <dsp:nvSpPr>
        <dsp:cNvPr id="0" name=""/>
        <dsp:cNvSpPr/>
      </dsp:nvSpPr>
      <dsp:spPr>
        <a:xfrm rot="17700000">
          <a:off x="4411361" y="4824370"/>
          <a:ext cx="1427491" cy="688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180" bIns="0" numCol="1" spcCol="1270" anchor="ctr" anchorCtr="0">
          <a:noAutofit/>
        </a:bodyPr>
        <a:lstStyle/>
        <a:p>
          <a:pPr marL="0" lvl="0" indent="0" algn="r" defTabSz="755650">
            <a:lnSpc>
              <a:spcPct val="90000"/>
            </a:lnSpc>
            <a:spcBef>
              <a:spcPct val="0"/>
            </a:spcBef>
            <a:spcAft>
              <a:spcPct val="35000"/>
            </a:spcAft>
            <a:buNone/>
          </a:pPr>
          <a:r>
            <a:rPr lang="en-US" sz="1700" kern="1200" dirty="0" err="1"/>
            <a:t>Amednments</a:t>
          </a:r>
          <a:endParaRPr lang="en-US" sz="1700" kern="1200" dirty="0"/>
        </a:p>
      </dsp:txBody>
      <dsp:txXfrm>
        <a:off x="4411361" y="4824370"/>
        <a:ext cx="1427491" cy="688282"/>
      </dsp:txXfrm>
    </dsp:sp>
    <dsp:sp modelId="{B81F6167-1992-441E-BF2C-D81BE97651D7}">
      <dsp:nvSpPr>
        <dsp:cNvPr id="0" name=""/>
        <dsp:cNvSpPr/>
      </dsp:nvSpPr>
      <dsp:spPr>
        <a:xfrm rot="17700000">
          <a:off x="5305055" y="2907059"/>
          <a:ext cx="1427491" cy="688282"/>
        </a:xfrm>
        <a:prstGeom prst="rect">
          <a:avLst/>
        </a:prstGeom>
        <a:noFill/>
        <a:ln>
          <a:noFill/>
        </a:ln>
        <a:effectLst/>
      </dsp:spPr>
      <dsp:style>
        <a:lnRef idx="0">
          <a:scrgbClr r="0" g="0" b="0"/>
        </a:lnRef>
        <a:fillRef idx="0">
          <a:scrgbClr r="0" g="0" b="0"/>
        </a:fillRef>
        <a:effectRef idx="0">
          <a:scrgbClr r="0" g="0" b="0"/>
        </a:effectRef>
        <a:fontRef idx="minor"/>
      </dsp:style>
    </dsp:sp>
    <dsp:sp modelId="{032DBA42-B08F-4CFB-A120-62875BDD8F52}">
      <dsp:nvSpPr>
        <dsp:cNvPr id="0" name=""/>
        <dsp:cNvSpPr/>
      </dsp:nvSpPr>
      <dsp:spPr>
        <a:xfrm>
          <a:off x="6016463" y="3546122"/>
          <a:ext cx="1327467" cy="13274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050DD2-E816-474B-A883-BF61FA8C8B10}">
      <dsp:nvSpPr>
        <dsp:cNvPr id="0" name=""/>
        <dsp:cNvSpPr/>
      </dsp:nvSpPr>
      <dsp:spPr>
        <a:xfrm rot="17700000">
          <a:off x="6484202" y="2463965"/>
          <a:ext cx="1650189" cy="79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Clinical Trials</a:t>
          </a:r>
        </a:p>
      </dsp:txBody>
      <dsp:txXfrm>
        <a:off x="6484202" y="2463965"/>
        <a:ext cx="1650189" cy="795263"/>
      </dsp:txXfrm>
    </dsp:sp>
    <dsp:sp modelId="{7173107D-3BFA-4159-9E53-1BBF94EB5C75}">
      <dsp:nvSpPr>
        <dsp:cNvPr id="0" name=""/>
        <dsp:cNvSpPr/>
      </dsp:nvSpPr>
      <dsp:spPr>
        <a:xfrm>
          <a:off x="7443919" y="3865336"/>
          <a:ext cx="689039" cy="6890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514674-7B0B-4132-BE62-D4429B7CDE2C}">
      <dsp:nvSpPr>
        <dsp:cNvPr id="0" name=""/>
        <dsp:cNvSpPr/>
      </dsp:nvSpPr>
      <dsp:spPr>
        <a:xfrm rot="17700000">
          <a:off x="6627846" y="4824370"/>
          <a:ext cx="1427491" cy="688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180" bIns="0" numCol="1" spcCol="1270" anchor="ctr" anchorCtr="0">
          <a:noAutofit/>
        </a:bodyPr>
        <a:lstStyle/>
        <a:p>
          <a:pPr marL="0" lvl="0" indent="0" algn="r" defTabSz="755650">
            <a:lnSpc>
              <a:spcPct val="90000"/>
            </a:lnSpc>
            <a:spcBef>
              <a:spcPct val="0"/>
            </a:spcBef>
            <a:spcAft>
              <a:spcPct val="35000"/>
            </a:spcAft>
            <a:buNone/>
          </a:pPr>
          <a:r>
            <a:rPr lang="en-US" sz="1700" kern="1200" dirty="0"/>
            <a:t>Ethical Approval</a:t>
          </a:r>
        </a:p>
      </dsp:txBody>
      <dsp:txXfrm>
        <a:off x="6627846" y="4824370"/>
        <a:ext cx="1427491" cy="688282"/>
      </dsp:txXfrm>
    </dsp:sp>
    <dsp:sp modelId="{3C990B68-130F-4462-9F61-9DCDDB8AA22D}">
      <dsp:nvSpPr>
        <dsp:cNvPr id="0" name=""/>
        <dsp:cNvSpPr/>
      </dsp:nvSpPr>
      <dsp:spPr>
        <a:xfrm rot="17700000">
          <a:off x="7521540" y="2907059"/>
          <a:ext cx="1427491" cy="688282"/>
        </a:xfrm>
        <a:prstGeom prst="rect">
          <a:avLst/>
        </a:prstGeom>
        <a:noFill/>
        <a:ln>
          <a:noFill/>
        </a:ln>
        <a:effectLst/>
      </dsp:spPr>
      <dsp:style>
        <a:lnRef idx="0">
          <a:scrgbClr r="0" g="0" b="0"/>
        </a:lnRef>
        <a:fillRef idx="0">
          <a:scrgbClr r="0" g="0" b="0"/>
        </a:fillRef>
        <a:effectRef idx="0">
          <a:scrgbClr r="0" g="0" b="0"/>
        </a:effectRef>
        <a:fontRef idx="minor"/>
      </dsp:style>
    </dsp:sp>
    <dsp:sp modelId="{012FE5FF-9023-4819-B5C6-F464F9EAD472}">
      <dsp:nvSpPr>
        <dsp:cNvPr id="0" name=""/>
        <dsp:cNvSpPr/>
      </dsp:nvSpPr>
      <dsp:spPr>
        <a:xfrm>
          <a:off x="8232842" y="3865336"/>
          <a:ext cx="689039" cy="6890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227152-3CAC-45F8-AA6C-077A38550CCD}">
      <dsp:nvSpPr>
        <dsp:cNvPr id="0" name=""/>
        <dsp:cNvSpPr/>
      </dsp:nvSpPr>
      <dsp:spPr>
        <a:xfrm rot="17700000">
          <a:off x="7416769" y="4824370"/>
          <a:ext cx="1427491" cy="688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180" bIns="0" numCol="1" spcCol="1270" anchor="ctr" anchorCtr="0">
          <a:noAutofit/>
        </a:bodyPr>
        <a:lstStyle/>
        <a:p>
          <a:pPr marL="0" lvl="0" indent="0" algn="r" defTabSz="755650">
            <a:lnSpc>
              <a:spcPct val="90000"/>
            </a:lnSpc>
            <a:spcBef>
              <a:spcPct val="0"/>
            </a:spcBef>
            <a:spcAft>
              <a:spcPct val="35000"/>
            </a:spcAft>
            <a:buNone/>
          </a:pPr>
          <a:r>
            <a:rPr lang="en-US" sz="1700" kern="1200" dirty="0"/>
            <a:t>Choice of patients</a:t>
          </a:r>
        </a:p>
      </dsp:txBody>
      <dsp:txXfrm>
        <a:off x="7416769" y="4824370"/>
        <a:ext cx="1427491" cy="688282"/>
      </dsp:txXfrm>
    </dsp:sp>
    <dsp:sp modelId="{5810F5E3-0B28-479F-91B9-553DD2CE9528}">
      <dsp:nvSpPr>
        <dsp:cNvPr id="0" name=""/>
        <dsp:cNvSpPr/>
      </dsp:nvSpPr>
      <dsp:spPr>
        <a:xfrm rot="17700000">
          <a:off x="8310463" y="2907059"/>
          <a:ext cx="1427491" cy="688282"/>
        </a:xfrm>
        <a:prstGeom prst="rect">
          <a:avLst/>
        </a:prstGeom>
        <a:noFill/>
        <a:ln>
          <a:noFill/>
        </a:ln>
        <a:effectLst/>
      </dsp:spPr>
      <dsp:style>
        <a:lnRef idx="0">
          <a:scrgbClr r="0" g="0" b="0"/>
        </a:lnRef>
        <a:fillRef idx="0">
          <a:scrgbClr r="0" g="0" b="0"/>
        </a:fillRef>
        <a:effectRef idx="0">
          <a:scrgbClr r="0" g="0" b="0"/>
        </a:effectRef>
        <a:fontRef idx="minor"/>
      </dsp:style>
    </dsp:sp>
    <dsp:sp modelId="{A4F98E3C-724C-42B2-B056-1A2FDB643C56}">
      <dsp:nvSpPr>
        <dsp:cNvPr id="0" name=""/>
        <dsp:cNvSpPr/>
      </dsp:nvSpPr>
      <dsp:spPr>
        <a:xfrm>
          <a:off x="9021871" y="3546122"/>
          <a:ext cx="1327467" cy="13274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51D87E-2A2D-4A85-8FDC-23AEE0ACBDC7}">
      <dsp:nvSpPr>
        <dsp:cNvPr id="0" name=""/>
        <dsp:cNvSpPr/>
      </dsp:nvSpPr>
      <dsp:spPr>
        <a:xfrm rot="17700000">
          <a:off x="9489610" y="2463965"/>
          <a:ext cx="1650189" cy="79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Usable product</a:t>
          </a:r>
        </a:p>
      </dsp:txBody>
      <dsp:txXfrm>
        <a:off x="9489610" y="2463965"/>
        <a:ext cx="1650189" cy="795263"/>
      </dsp:txXfrm>
    </dsp:sp>
    <dsp:sp modelId="{60868BD7-A6D5-4B47-939B-5716A41795AE}">
      <dsp:nvSpPr>
        <dsp:cNvPr id="0" name=""/>
        <dsp:cNvSpPr/>
      </dsp:nvSpPr>
      <dsp:spPr>
        <a:xfrm>
          <a:off x="10449328" y="3865336"/>
          <a:ext cx="689039" cy="6890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72212-9F87-411B-875A-944E1879E1AA}">
      <dsp:nvSpPr>
        <dsp:cNvPr id="0" name=""/>
        <dsp:cNvSpPr/>
      </dsp:nvSpPr>
      <dsp:spPr>
        <a:xfrm rot="17700000">
          <a:off x="9633255" y="4824370"/>
          <a:ext cx="1427491" cy="688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180" bIns="0" numCol="1" spcCol="1270" anchor="ctr" anchorCtr="0">
          <a:noAutofit/>
        </a:bodyPr>
        <a:lstStyle/>
        <a:p>
          <a:pPr marL="0" lvl="0" indent="0" algn="r" defTabSz="755650">
            <a:lnSpc>
              <a:spcPct val="90000"/>
            </a:lnSpc>
            <a:spcBef>
              <a:spcPct val="0"/>
            </a:spcBef>
            <a:spcAft>
              <a:spcPct val="35000"/>
            </a:spcAft>
            <a:buNone/>
          </a:pPr>
          <a:r>
            <a:rPr lang="en-US" sz="1700" kern="1200" dirty="0"/>
            <a:t>Allocation of the product</a:t>
          </a:r>
        </a:p>
      </dsp:txBody>
      <dsp:txXfrm>
        <a:off x="9633255" y="4824370"/>
        <a:ext cx="1427491" cy="688282"/>
      </dsp:txXfrm>
    </dsp:sp>
    <dsp:sp modelId="{144B81D2-7F2D-48D0-A27F-AC7DE33B1B66}">
      <dsp:nvSpPr>
        <dsp:cNvPr id="0" name=""/>
        <dsp:cNvSpPr/>
      </dsp:nvSpPr>
      <dsp:spPr>
        <a:xfrm rot="17700000">
          <a:off x="10526949" y="2907059"/>
          <a:ext cx="1427491" cy="68828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914400" y="744538"/>
            <a:ext cx="4965700" cy="3724275"/>
          </a:xfrm>
          <a:prstGeom prst="rect">
            <a:avLst/>
          </a:prstGeom>
        </p:spPr>
        <p:txBody>
          <a:bodyPr/>
          <a:lstStyle/>
          <a:p>
            <a:endParaRPr/>
          </a:p>
        </p:txBody>
      </p:sp>
      <p:sp>
        <p:nvSpPr>
          <p:cNvPr id="117" name="Shape 117"/>
          <p:cNvSpPr>
            <a:spLocks noGrp="1"/>
          </p:cNvSpPr>
          <p:nvPr>
            <p:ph type="body" sz="quarter" idx="1"/>
          </p:nvPr>
        </p:nvSpPr>
        <p:spPr>
          <a:xfrm>
            <a:off x="905934" y="4717415"/>
            <a:ext cx="4982633" cy="4469130"/>
          </a:xfrm>
          <a:prstGeom prst="rect">
            <a:avLst/>
          </a:prstGeom>
        </p:spPr>
        <p:txBody>
          <a:bodyPr/>
          <a:lstStyle/>
          <a:p>
            <a:endParaRPr/>
          </a:p>
        </p:txBody>
      </p:sp>
    </p:spTree>
    <p:extLst>
      <p:ext uri="{BB962C8B-B14F-4D97-AF65-F5344CB8AC3E}">
        <p14:creationId xmlns:p14="http://schemas.microsoft.com/office/powerpoint/2010/main" val="2721252402"/>
      </p:ext>
    </p:extLst>
  </p:cSld>
  <p:clrMap bg1="lt1" tx1="dk1" bg2="lt2" tx2="dk2" accent1="accent1" accent2="accent2" accent3="accent3" accent4="accent4" accent5="accent5" accent6="accent6" hlink="hlink" folHlink="folHlink"/>
  <p:notesStyle>
    <a:lvl1pPr defTabSz="457176" latinLnBrk="0">
      <a:lnSpc>
        <a:spcPct val="117999"/>
      </a:lnSpc>
      <a:defRPr sz="2100">
        <a:latin typeface="Helvetica Neue"/>
        <a:ea typeface="Helvetica Neue"/>
        <a:cs typeface="Helvetica Neue"/>
        <a:sym typeface="Helvetica Neue"/>
      </a:defRPr>
    </a:lvl1pPr>
    <a:lvl2pPr indent="228589" defTabSz="457176" latinLnBrk="0">
      <a:lnSpc>
        <a:spcPct val="117999"/>
      </a:lnSpc>
      <a:defRPr sz="2100">
        <a:latin typeface="Helvetica Neue"/>
        <a:ea typeface="Helvetica Neue"/>
        <a:cs typeface="Helvetica Neue"/>
        <a:sym typeface="Helvetica Neue"/>
      </a:defRPr>
    </a:lvl2pPr>
    <a:lvl3pPr indent="457176" defTabSz="457176" latinLnBrk="0">
      <a:lnSpc>
        <a:spcPct val="117999"/>
      </a:lnSpc>
      <a:defRPr sz="2100">
        <a:latin typeface="Helvetica Neue"/>
        <a:ea typeface="Helvetica Neue"/>
        <a:cs typeface="Helvetica Neue"/>
        <a:sym typeface="Helvetica Neue"/>
      </a:defRPr>
    </a:lvl3pPr>
    <a:lvl4pPr indent="685765" defTabSz="457176" latinLnBrk="0">
      <a:lnSpc>
        <a:spcPct val="117999"/>
      </a:lnSpc>
      <a:defRPr sz="2100">
        <a:latin typeface="Helvetica Neue"/>
        <a:ea typeface="Helvetica Neue"/>
        <a:cs typeface="Helvetica Neue"/>
        <a:sym typeface="Helvetica Neue"/>
      </a:defRPr>
    </a:lvl4pPr>
    <a:lvl5pPr indent="914354" defTabSz="457176" latinLnBrk="0">
      <a:lnSpc>
        <a:spcPct val="117999"/>
      </a:lnSpc>
      <a:defRPr sz="2100">
        <a:latin typeface="Helvetica Neue"/>
        <a:ea typeface="Helvetica Neue"/>
        <a:cs typeface="Helvetica Neue"/>
        <a:sym typeface="Helvetica Neue"/>
      </a:defRPr>
    </a:lvl5pPr>
    <a:lvl6pPr indent="1142941" defTabSz="457176" latinLnBrk="0">
      <a:lnSpc>
        <a:spcPct val="117999"/>
      </a:lnSpc>
      <a:defRPr sz="2100">
        <a:latin typeface="Helvetica Neue"/>
        <a:ea typeface="Helvetica Neue"/>
        <a:cs typeface="Helvetica Neue"/>
        <a:sym typeface="Helvetica Neue"/>
      </a:defRPr>
    </a:lvl6pPr>
    <a:lvl7pPr indent="1371530" defTabSz="457176" latinLnBrk="0">
      <a:lnSpc>
        <a:spcPct val="117999"/>
      </a:lnSpc>
      <a:defRPr sz="2100">
        <a:latin typeface="Helvetica Neue"/>
        <a:ea typeface="Helvetica Neue"/>
        <a:cs typeface="Helvetica Neue"/>
        <a:sym typeface="Helvetica Neue"/>
      </a:defRPr>
    </a:lvl7pPr>
    <a:lvl8pPr indent="1600119" defTabSz="457176" latinLnBrk="0">
      <a:lnSpc>
        <a:spcPct val="117999"/>
      </a:lnSpc>
      <a:defRPr sz="2100">
        <a:latin typeface="Helvetica Neue"/>
        <a:ea typeface="Helvetica Neue"/>
        <a:cs typeface="Helvetica Neue"/>
        <a:sym typeface="Helvetica Neue"/>
      </a:defRPr>
    </a:lvl8pPr>
    <a:lvl9pPr indent="1828706" defTabSz="457176" latinLnBrk="0">
      <a:lnSpc>
        <a:spcPct val="117999"/>
      </a:lnSpc>
      <a:defRPr sz="2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ransplant.surgery.ucsf.edu/conditions--procedures/cirrhosis.aspx"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erorgandonation.se/om-organdonation/organdonation-sverig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merorgandonation.se/om-organdonation/statistik/ad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14400" y="744538"/>
            <a:ext cx="4965700" cy="3724275"/>
          </a:xfrm>
        </p:spPr>
      </p:sp>
      <p:sp>
        <p:nvSpPr>
          <p:cNvPr id="3" name="Platshållare för anteckningar 2"/>
          <p:cNvSpPr>
            <a:spLocks noGrp="1"/>
          </p:cNvSpPr>
          <p:nvPr>
            <p:ph type="body" idx="1"/>
          </p:nvPr>
        </p:nvSpPr>
        <p:spPr/>
        <p:txBody>
          <a:bodyPr/>
          <a:lstStyle/>
          <a:p>
            <a:endParaRPr lang="sv-SE"/>
          </a:p>
        </p:txBody>
      </p:sp>
      <p:sp>
        <p:nvSpPr>
          <p:cNvPr id="6" name="Platshållare för sidhuvud 5"/>
          <p:cNvSpPr>
            <a:spLocks noGrp="1"/>
          </p:cNvSpPr>
          <p:nvPr>
            <p:ph type="hdr" sz="quarter" idx="11"/>
          </p:nvPr>
        </p:nvSpPr>
        <p:spPr>
          <a:xfrm>
            <a:off x="0" y="0"/>
            <a:ext cx="2944283" cy="496570"/>
          </a:xfrm>
          <a:prstGeom prst="rect">
            <a:avLst/>
          </a:prstGeom>
        </p:spPr>
        <p:txBody>
          <a:bodyPr/>
          <a:lstStyle/>
          <a:p>
            <a:endParaRPr lang="en-US"/>
          </a:p>
        </p:txBody>
      </p:sp>
    </p:spTree>
    <p:extLst>
      <p:ext uri="{BB962C8B-B14F-4D97-AF65-F5344CB8AC3E}">
        <p14:creationId xmlns:p14="http://schemas.microsoft.com/office/powerpoint/2010/main" val="128571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492471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234471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0965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fontScale="55000" lnSpcReduction="20000"/>
          </a:bodyPr>
          <a:lstStyle/>
          <a:p>
            <a:r>
              <a:rPr lang="en-US" dirty="0"/>
              <a:t>The diseases causing the need of organ transplantations is:</a:t>
            </a:r>
            <a:endParaRPr lang="en-US" dirty="0">
              <a:sym typeface="Helvetica Neue"/>
            </a:endParaRPr>
          </a:p>
          <a:p>
            <a:r>
              <a:rPr lang="en-US" dirty="0"/>
              <a:t>For Kidney diabetes and high blood pressure. Both diseases damages the kidney and can lead to kidney failure.</a:t>
            </a:r>
          </a:p>
          <a:p>
            <a:endParaRPr lang="en-US" dirty="0"/>
          </a:p>
          <a:p>
            <a:r>
              <a:rPr lang="en-US" dirty="0"/>
              <a:t>Heart: Congenital heart failure disorders from birth that will affect the heart function in adult patients. Cardiomyopathy affects the heart muscle, impairing its ability to pump blood to the rest of the body.</a:t>
            </a:r>
          </a:p>
          <a:p>
            <a:endParaRPr lang="en-US" dirty="0"/>
          </a:p>
          <a:p>
            <a:r>
              <a:rPr lang="en-US" dirty="0"/>
              <a:t>Lung: COPD where patients can't breathe in or out properly, and IPF where scarring occurs in the lung so the function of the lung function is reduced.</a:t>
            </a:r>
          </a:p>
          <a:p>
            <a:endParaRPr lang="en-US" dirty="0"/>
          </a:p>
          <a:p>
            <a:r>
              <a:rPr lang="en-US" dirty="0"/>
              <a:t>Liver: Cirrhosis is the endpoint in patients who have chronic progressive liver disease. While liver transplantation is a viable treatment option, with increasing waiting times for organ transplantation, nearly 17% of patients on the transplant waiting list in the US die annually; others are not candidates for a liver transplant.</a:t>
            </a:r>
          </a:p>
          <a:p>
            <a:r>
              <a:rPr lang="en-US" dirty="0">
                <a:hlinkClick r:id="rId3"/>
              </a:rPr>
              <a:t>https://transplant.surgery.ucsf.edu/conditions--procedures/cirrhosis.aspx</a:t>
            </a:r>
          </a:p>
          <a:p>
            <a:endParaRPr lang="en-US" dirty="0"/>
          </a:p>
          <a:p>
            <a:r>
              <a:rPr lang="en-US" dirty="0"/>
              <a:t>All these diseases can be managed with drugs to some degree, but in the end the final solution is organ transplantation.</a:t>
            </a:r>
          </a:p>
          <a:p>
            <a:endParaRPr lang="en-US" dirty="0"/>
          </a:p>
        </p:txBody>
      </p:sp>
    </p:spTree>
    <p:extLst>
      <p:ext uri="{BB962C8B-B14F-4D97-AF65-F5344CB8AC3E}">
        <p14:creationId xmlns:p14="http://schemas.microsoft.com/office/powerpoint/2010/main" val="36744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fontScale="77500" lnSpcReduction="20000"/>
          </a:bodyPr>
          <a:lstStyle/>
          <a:p>
            <a:r>
              <a:rPr lang="en-US" dirty="0"/>
              <a:t>In Sweden , this January there were 807 people on the organ waiting list. Of those 41 patients waits for a new heart, 20 for new lungs and 666 patients are waiting for a new kidney. </a:t>
            </a:r>
          </a:p>
          <a:p>
            <a:endParaRPr lang="en-US" dirty="0"/>
          </a:p>
          <a:p>
            <a:r>
              <a:rPr lang="en-US" dirty="0"/>
              <a:t>Between the years 2013- 2018 the last five year period there have been between 151-188 deceased organ donors 'a year.</a:t>
            </a:r>
          </a:p>
          <a:p>
            <a:r>
              <a:rPr lang="en-US" dirty="0"/>
              <a:t>Each year approx. 50 patients die waiting for a new organ in Sweden. </a:t>
            </a:r>
          </a:p>
          <a:p>
            <a:r>
              <a:rPr lang="en-US" dirty="0">
                <a:hlinkClick r:id="rId3"/>
              </a:rPr>
              <a:t>http://merorgandonation.se/om-organdonation/organdonation-sverige/</a:t>
            </a:r>
            <a:endParaRPr lang="en-US" dirty="0"/>
          </a:p>
          <a:p>
            <a:r>
              <a:rPr lang="en-US" dirty="0">
                <a:hlinkClick r:id="rId4"/>
              </a:rPr>
              <a:t>http://merorgandonation.se/om-organdonation/statistik/add</a:t>
            </a:r>
            <a:r>
              <a:rPr lang="en-US" dirty="0"/>
              <a:t> text</a:t>
            </a:r>
          </a:p>
          <a:p>
            <a:r>
              <a:rPr lang="en-US" dirty="0"/>
              <a:t>The trend we see in Sweden, where we can't meet the need of donor organs, is seen worldwide.</a:t>
            </a:r>
          </a:p>
          <a:p>
            <a:r>
              <a:rPr lang="en-US" dirty="0"/>
              <a:t>So what can we do about it?</a:t>
            </a:r>
          </a:p>
          <a:p>
            <a:endParaRPr lang="en-US" dirty="0"/>
          </a:p>
        </p:txBody>
      </p:sp>
    </p:spTree>
    <p:extLst>
      <p:ext uri="{BB962C8B-B14F-4D97-AF65-F5344CB8AC3E}">
        <p14:creationId xmlns:p14="http://schemas.microsoft.com/office/powerpoint/2010/main" val="2931189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Just suggestions, I know it is a lot of text!</a:t>
            </a:r>
          </a:p>
          <a:p>
            <a:endParaRPr lang="en-US" dirty="0">
              <a:latin typeface="Calibri"/>
              <a:cs typeface="Calibri"/>
            </a:endParaRPr>
          </a:p>
          <a:p>
            <a:r>
              <a:rPr lang="en-US" dirty="0">
                <a:latin typeface="Calibri"/>
                <a:cs typeface="Calibri"/>
              </a:rPr>
              <a:t>Transition on slide</a:t>
            </a:r>
          </a:p>
          <a:p>
            <a:r>
              <a:rPr lang="en-US" dirty="0">
                <a:latin typeface="Calibri"/>
                <a:cs typeface="Calibri"/>
              </a:rPr>
              <a:t>‘</a:t>
            </a:r>
          </a:p>
        </p:txBody>
      </p:sp>
    </p:spTree>
    <p:extLst>
      <p:ext uri="{BB962C8B-B14F-4D97-AF65-F5344CB8AC3E}">
        <p14:creationId xmlns:p14="http://schemas.microsoft.com/office/powerpoint/2010/main" val="279069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76" eaLnBrk="1" fontAlgn="auto" latinLnBrk="0" hangingPunct="1">
              <a:lnSpc>
                <a:spcPct val="117999"/>
              </a:lnSpc>
              <a:spcBef>
                <a:spcPts val="0"/>
              </a:spcBef>
              <a:spcAft>
                <a:spcPts val="0"/>
              </a:spcAft>
              <a:buClrTx/>
              <a:buSzTx/>
              <a:buFontTx/>
              <a:buNone/>
              <a:tabLst/>
              <a:defRPr/>
            </a:pPr>
            <a:r>
              <a:rPr lang="en-US" dirty="0"/>
              <a:t>The cells forget what they are, they don</a:t>
            </a:r>
            <a:r>
              <a:rPr lang="mr-IN" dirty="0"/>
              <a:t>’</a:t>
            </a:r>
            <a:r>
              <a:rPr lang="en-US" dirty="0"/>
              <a:t>t know that they are skin cells.  By adding other types of molecules and they start behaving </a:t>
            </a:r>
            <a:r>
              <a:rPr lang="en-US" dirty="0" err="1"/>
              <a:t>lin</a:t>
            </a:r>
            <a:r>
              <a:rPr lang="en-US" dirty="0"/>
              <a:t> the new way.</a:t>
            </a:r>
          </a:p>
        </p:txBody>
      </p:sp>
    </p:spTree>
    <p:extLst>
      <p:ext uri="{BB962C8B-B14F-4D97-AF65-F5344CB8AC3E}">
        <p14:creationId xmlns:p14="http://schemas.microsoft.com/office/powerpoint/2010/main" val="331817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4073055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96656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are the photos of the tissue printing process in different points.</a:t>
            </a:r>
          </a:p>
          <a:p>
            <a:r>
              <a:rPr lang="en-US" altLang="zh-CN" baseline="0" dirty="0"/>
              <a:t>The printing ended up with a piece of tissue in patch form.</a:t>
            </a:r>
          </a:p>
          <a:p>
            <a:r>
              <a:rPr lang="en-US" altLang="zh-CN" baseline="0" dirty="0"/>
              <a:t>The tissue also showed a </a:t>
            </a:r>
            <a:r>
              <a:rPr lang="en-US" altLang="zh-CN" sz="2100" b="0" i="0" u="none" strike="noStrike" baseline="0" dirty="0">
                <a:latin typeface="Helvetica Neue"/>
                <a:ea typeface="Helvetica Neue"/>
                <a:cs typeface="Helvetica Neue"/>
                <a:sym typeface="Helvetica Neue"/>
              </a:rPr>
              <a:t>spontaneous </a:t>
            </a:r>
            <a:r>
              <a:rPr lang="en-US" altLang="zh-CN" baseline="0" dirty="0"/>
              <a:t>beating </a:t>
            </a:r>
            <a:endParaRPr lang="zh-CN" altLang="en-US" dirty="0"/>
          </a:p>
        </p:txBody>
      </p:sp>
    </p:spTree>
    <p:extLst>
      <p:ext uri="{BB962C8B-B14F-4D97-AF65-F5344CB8AC3E}">
        <p14:creationId xmlns:p14="http://schemas.microsoft.com/office/powerpoint/2010/main" val="30144267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gif"/><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v1">
    <p:spTree>
      <p:nvGrpSpPr>
        <p:cNvPr id="1" name=""/>
        <p:cNvGrpSpPr/>
        <p:nvPr/>
      </p:nvGrpSpPr>
      <p:grpSpPr>
        <a:xfrm>
          <a:off x="0" y="0"/>
          <a:ext cx="0" cy="0"/>
          <a:chOff x="0" y="0"/>
          <a:chExt cx="0" cy="0"/>
        </a:xfrm>
      </p:grpSpPr>
      <p:pic>
        <p:nvPicPr>
          <p:cNvPr id="13" name="Bildobjekt 12" descr="dsc_0087.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936" y="217841"/>
            <a:ext cx="12562652" cy="9310611"/>
          </a:xfrm>
          <a:prstGeom prst="rect">
            <a:avLst/>
          </a:prstGeom>
        </p:spPr>
      </p:pic>
      <p:pic>
        <p:nvPicPr>
          <p:cNvPr id="5" name="Bildobjekt 4"/>
          <p:cNvPicPr>
            <a:picLocks noChangeAspect="1"/>
          </p:cNvPicPr>
          <p:nvPr userDrawn="1"/>
        </p:nvPicPr>
        <p:blipFill>
          <a:blip r:embed="rId3"/>
          <a:stretch>
            <a:fillRect/>
          </a:stretch>
        </p:blipFill>
        <p:spPr>
          <a:xfrm>
            <a:off x="5731124" y="2083774"/>
            <a:ext cx="7273677" cy="1872000"/>
          </a:xfrm>
          <a:prstGeom prst="rect">
            <a:avLst/>
          </a:prstGeom>
        </p:spPr>
      </p:pic>
      <p:sp>
        <p:nvSpPr>
          <p:cNvPr id="6" name="Shape 124"/>
          <p:cNvSpPr>
            <a:spLocks noGrp="1"/>
          </p:cNvSpPr>
          <p:nvPr>
            <p:ph type="title" hasCustomPrompt="1"/>
          </p:nvPr>
        </p:nvSpPr>
        <p:spPr>
          <a:xfrm>
            <a:off x="7653367" y="2342559"/>
            <a:ext cx="4813301" cy="779701"/>
          </a:xfrm>
          <a:prstGeom prst="rect">
            <a:avLst/>
          </a:prstGeom>
        </p:spPr>
        <p:txBody>
          <a:bodyPr wrap="square">
            <a:spAutoFit/>
          </a:bodyPr>
          <a:lstStyle>
            <a:lvl1pPr>
              <a:defRPr sz="4100">
                <a:ln>
                  <a:noFill/>
                </a:ln>
                <a:solidFill>
                  <a:schemeClr val="accent1"/>
                </a:solidFill>
              </a:defRPr>
            </a:lvl1pPr>
          </a:lstStyle>
          <a:p>
            <a:r>
              <a:rPr lang="sv-SE" sz="4400" dirty="0" err="1">
                <a:solidFill>
                  <a:srgbClr val="9C610B"/>
                </a:solidFill>
                <a:latin typeface="Times New Roman"/>
                <a:cs typeface="Times New Roman"/>
              </a:rPr>
              <a:t>Add</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title</a:t>
            </a:r>
            <a:endParaRPr sz="4400" dirty="0">
              <a:solidFill>
                <a:srgbClr val="9C610B"/>
              </a:solidFill>
              <a:latin typeface="Times New Roman"/>
              <a:cs typeface="Times New Roman"/>
            </a:endParaRPr>
          </a:p>
        </p:txBody>
      </p:sp>
      <p:cxnSp>
        <p:nvCxnSpPr>
          <p:cNvPr id="7" name="Rak 6"/>
          <p:cNvCxnSpPr/>
          <p:nvPr userDrawn="1"/>
        </p:nvCxnSpPr>
        <p:spPr>
          <a:xfrm>
            <a:off x="7653368" y="3177247"/>
            <a:ext cx="5131220" cy="0"/>
          </a:xfrm>
          <a:prstGeom prst="line">
            <a:avLst/>
          </a:prstGeom>
          <a:noFill/>
          <a:ln w="9525" cap="flat" cmpd="sng">
            <a:solidFill>
              <a:srgbClr val="9C610B"/>
            </a:solidFill>
            <a:prstDash val="solid"/>
            <a:miter lim="400000"/>
          </a:ln>
          <a:effectLst/>
          <a:sp3d/>
        </p:spPr>
        <p:style>
          <a:lnRef idx="0">
            <a:scrgbClr r="0" g="0" b="0"/>
          </a:lnRef>
          <a:fillRef idx="0">
            <a:scrgbClr r="0" g="0" b="0"/>
          </a:fillRef>
          <a:effectRef idx="0">
            <a:scrgbClr r="0" g="0" b="0"/>
          </a:effectRef>
          <a:fontRef idx="none"/>
        </p:style>
      </p:cxnSp>
      <p:pic>
        <p:nvPicPr>
          <p:cNvPr id="10" name="Bildobjekt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66310" y="2377215"/>
            <a:ext cx="948899" cy="1266889"/>
          </a:xfrm>
          <a:prstGeom prst="rect">
            <a:avLst/>
          </a:prstGeom>
        </p:spPr>
      </p:pic>
      <p:sp>
        <p:nvSpPr>
          <p:cNvPr id="8" name="Platshållare för text 7"/>
          <p:cNvSpPr>
            <a:spLocks noGrp="1"/>
          </p:cNvSpPr>
          <p:nvPr>
            <p:ph type="body" sz="quarter" idx="10" hasCustomPrompt="1"/>
          </p:nvPr>
        </p:nvSpPr>
        <p:spPr>
          <a:xfrm>
            <a:off x="7654180" y="3316694"/>
            <a:ext cx="4635500" cy="442877"/>
          </a:xfrm>
        </p:spPr>
        <p:txBody>
          <a:bodyPr vert="horz"/>
          <a:lstStyle>
            <a:lvl1pPr marL="0" indent="0">
              <a:buNone/>
              <a:defRPr sz="1400" b="1" kern="1200" cap="all" spc="100" baseline="0">
                <a:solidFill>
                  <a:schemeClr val="accent1"/>
                </a:solidFill>
              </a:defRPr>
            </a:lvl1pPr>
          </a:lstStyle>
          <a:p>
            <a:pPr lvl="0"/>
            <a:r>
              <a:rPr lang="sv-SE" dirty="0" err="1"/>
              <a:t>Add</a:t>
            </a:r>
            <a:r>
              <a:rPr lang="sv-SE" dirty="0"/>
              <a:t> </a:t>
            </a:r>
            <a:r>
              <a:rPr lang="sv-SE" dirty="0" err="1"/>
              <a:t>subtitle</a:t>
            </a:r>
            <a:endParaRPr lang="sv-SE" dirty="0"/>
          </a:p>
        </p:txBody>
      </p:sp>
      <p:pic>
        <p:nvPicPr>
          <p:cNvPr id="12" name="Bildobjekt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864995" y="5902959"/>
            <a:ext cx="4139803" cy="3864631"/>
          </a:xfrm>
          <a:prstGeom prst="rect">
            <a:avLst/>
          </a:prstGeom>
        </p:spPr>
      </p:pic>
    </p:spTree>
    <p:extLst>
      <p:ext uri="{BB962C8B-B14F-4D97-AF65-F5344CB8AC3E}">
        <p14:creationId xmlns:p14="http://schemas.microsoft.com/office/powerpoint/2010/main" val="122518798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4" name="Platshållare för bild 3"/>
          <p:cNvSpPr>
            <a:spLocks noGrp="1"/>
          </p:cNvSpPr>
          <p:nvPr>
            <p:ph type="pic" sz="quarter" idx="11" hasCustomPrompt="1"/>
          </p:nvPr>
        </p:nvSpPr>
        <p:spPr>
          <a:xfrm>
            <a:off x="219074" y="219075"/>
            <a:ext cx="12561889" cy="9312275"/>
          </a:xfrm>
          <a:solidFill>
            <a:schemeClr val="accent5"/>
          </a:solidFill>
        </p:spPr>
        <p:txBody>
          <a:bodyPr vert="horz"/>
          <a:lstStyle>
            <a:lvl1pPr marL="252000" marR="0" indent="-252000" algn="l" defTabSz="584170" rtl="0" eaLnBrk="1" fontAlgn="auto" latinLnBrk="0" hangingPunct="1">
              <a:lnSpc>
                <a:spcPct val="100000"/>
              </a:lnSpc>
              <a:spcBef>
                <a:spcPts val="1200"/>
              </a:spcBef>
              <a:spcAft>
                <a:spcPts val="0"/>
              </a:spcAft>
              <a:buClrTx/>
              <a:buSzPct val="75000"/>
              <a:buFontTx/>
              <a:buChar char="•"/>
              <a:tabLst/>
              <a:defRPr baseline="0"/>
            </a:lvl1pPr>
          </a:lstStyle>
          <a:p>
            <a:r>
              <a:rPr lang="sv-SE"/>
              <a:t>Drag an image </a:t>
            </a:r>
            <a:r>
              <a:rPr lang="sv-SE" err="1"/>
              <a:t>here</a:t>
            </a:r>
            <a:r>
              <a:rPr lang="sv-SE"/>
              <a:t> to </a:t>
            </a:r>
            <a:r>
              <a:rPr lang="sv-SE" err="1"/>
              <a:t>add</a:t>
            </a:r>
            <a:r>
              <a:rPr lang="sv-SE"/>
              <a:t> a </a:t>
            </a:r>
            <a:r>
              <a:rPr lang="sv-SE" err="1"/>
              <a:t>background</a:t>
            </a:r>
            <a:r>
              <a:rPr lang="sv-SE"/>
              <a:t> image</a:t>
            </a:r>
          </a:p>
        </p:txBody>
      </p:sp>
      <p:sp>
        <p:nvSpPr>
          <p:cNvPr id="9" name="Shape 202"/>
          <p:cNvSpPr/>
          <p:nvPr userDrawn="1"/>
        </p:nvSpPr>
        <p:spPr>
          <a:xfrm>
            <a:off x="1270001" y="4819780"/>
            <a:ext cx="10464801" cy="1130301"/>
          </a:xfrm>
          <a:prstGeom prst="rect">
            <a:avLst/>
          </a:prstGeom>
          <a:ln w="12700">
            <a:miter lim="400000"/>
          </a:ln>
          <a:extLst>
            <a:ext uri="{C572A759-6A51-4108-AA02-DFA0A04FC94B}">
              <ma14:wrappingTextBoxFlag xmlns="" xmlns:ma14="http://schemas.microsoft.com/office/mac/drawingml/2011/main" val="1"/>
            </a:ext>
          </a:extLst>
        </p:spPr>
        <p:txBody>
          <a:bodyPr lIns="50797" tIns="50797" rIns="50797" bIns="50797">
            <a:noAutofit/>
          </a:bodyPr>
          <a:lstStyle/>
          <a:p>
            <a:pPr>
              <a:defRPr sz="3200"/>
            </a:pPr>
            <a:r>
              <a:rPr sz="4000"/>
              <a:t> </a:t>
            </a:r>
          </a:p>
        </p:txBody>
      </p:sp>
      <p:sp>
        <p:nvSpPr>
          <p:cNvPr id="5" name="Rubrik 4"/>
          <p:cNvSpPr>
            <a:spLocks noGrp="1"/>
          </p:cNvSpPr>
          <p:nvPr>
            <p:ph type="title" hasCustomPrompt="1"/>
          </p:nvPr>
        </p:nvSpPr>
        <p:spPr>
          <a:xfrm>
            <a:off x="1270800" y="1310626"/>
            <a:ext cx="10465200" cy="3761510"/>
          </a:xfrm>
        </p:spPr>
        <p:txBody>
          <a:bodyPr vert="horz" anchor="b">
            <a:noAutofit/>
          </a:bodyPr>
          <a:lstStyle>
            <a:lvl1pPr algn="ctr">
              <a:lnSpc>
                <a:spcPts val="12500"/>
              </a:lnSpc>
              <a:defRPr sz="11900" cap="all" baseline="0">
                <a:solidFill>
                  <a:schemeClr val="bg1"/>
                </a:solidFill>
              </a:defRPr>
            </a:lvl1pPr>
          </a:lstStyle>
          <a:p>
            <a:r>
              <a:rPr lang="sv-SE" dirty="0" err="1"/>
              <a:t>Add</a:t>
            </a:r>
            <a:r>
              <a:rPr lang="sv-SE" dirty="0"/>
              <a:t> a </a:t>
            </a:r>
            <a:r>
              <a:rPr lang="sv-SE" dirty="0" err="1"/>
              <a:t>headline</a:t>
            </a:r>
            <a:endParaRPr lang="sv-SE" dirty="0"/>
          </a:p>
        </p:txBody>
      </p:sp>
      <p:sp>
        <p:nvSpPr>
          <p:cNvPr id="8" name="Platshållare för text 7"/>
          <p:cNvSpPr>
            <a:spLocks noGrp="1"/>
          </p:cNvSpPr>
          <p:nvPr>
            <p:ph type="body" sz="quarter" idx="12" hasCustomPrompt="1"/>
          </p:nvPr>
        </p:nvSpPr>
        <p:spPr>
          <a:xfrm>
            <a:off x="1270001" y="5247293"/>
            <a:ext cx="10466388" cy="2549525"/>
          </a:xfrm>
        </p:spPr>
        <p:txBody>
          <a:bodyPr vert="horz">
            <a:normAutofit/>
          </a:bodyPr>
          <a:lstStyle>
            <a:lvl1pPr marL="0" indent="0" algn="ctr">
              <a:spcBef>
                <a:spcPts val="0"/>
              </a:spcBef>
              <a:buNone/>
              <a:defRPr sz="4000" baseline="0">
                <a:solidFill>
                  <a:srgbClr val="FFFFFF"/>
                </a:solidFill>
                <a:latin typeface="Times New Roman"/>
              </a:defRPr>
            </a:lvl1pPr>
          </a:lstStyle>
          <a:p>
            <a:pPr lvl="0"/>
            <a:r>
              <a:rPr lang="sv-SE" dirty="0" err="1"/>
              <a:t>Click</a:t>
            </a:r>
            <a:r>
              <a:rPr lang="sv-SE" dirty="0"/>
              <a:t> </a:t>
            </a:r>
            <a:r>
              <a:rPr lang="sv-SE" dirty="0" err="1"/>
              <a:t>here</a:t>
            </a:r>
            <a:r>
              <a:rPr lang="sv-SE" dirty="0"/>
              <a:t> to </a:t>
            </a:r>
            <a:r>
              <a:rPr lang="sv-SE" dirty="0" err="1"/>
              <a:t>add</a:t>
            </a:r>
            <a:r>
              <a:rPr lang="sv-SE" dirty="0"/>
              <a:t> text</a:t>
            </a:r>
          </a:p>
        </p:txBody>
      </p:sp>
    </p:spTree>
    <p:extLst>
      <p:ext uri="{BB962C8B-B14F-4D97-AF65-F5344CB8AC3E}">
        <p14:creationId xmlns:p14="http://schemas.microsoft.com/office/powerpoint/2010/main" val="4044823893"/>
      </p:ext>
    </p:extLst>
  </p:cSld>
  <p:clrMapOvr>
    <a:masterClrMapping/>
  </p:clrMapOvr>
  <p:transition spd="med"/>
  <p:extLst mod="1">
    <p:ext uri="{DCECCB84-F9BA-43D5-87BE-67443E8EF086}">
      <p15:sldGuideLst xmlns:p15="http://schemas.microsoft.com/office/powerpoint/2012/main">
        <p15:guide id="1" orient="horz" pos="3072" userDrawn="1">
          <p15:clr>
            <a:srgbClr val="FBAE40"/>
          </p15:clr>
        </p15:guide>
        <p15:guide id="2" pos="409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Headline + bullet">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1828800" y="1080000"/>
            <a:ext cx="9183600" cy="2286000"/>
          </a:xfrm>
          <a:prstGeom prst="rect">
            <a:avLst/>
          </a:prstGeom>
        </p:spPr>
        <p:txBody>
          <a:bodyPr bIns="359982" anchor="b">
            <a:noAutofit/>
          </a:bodyPr>
          <a:lstStyle>
            <a:lvl1pPr algn="l">
              <a:defRPr sz="6000" b="0" i="0">
                <a:solidFill>
                  <a:schemeClr val="accent1"/>
                </a:solidFill>
                <a:latin typeface="Times New Roman"/>
                <a:cs typeface="Times New Roman"/>
              </a:defRPr>
            </a:lvl1pPr>
          </a:lstStyle>
          <a:p>
            <a:r>
              <a:rPr lang="sv-SE" dirty="0" err="1"/>
              <a:t>Add</a:t>
            </a:r>
            <a:r>
              <a:rPr lang="sv-SE" dirty="0"/>
              <a:t> a </a:t>
            </a:r>
            <a:r>
              <a:rPr lang="sv-SE" dirty="0" err="1"/>
              <a:t>headline</a:t>
            </a:r>
            <a:endParaRPr dirty="0"/>
          </a:p>
        </p:txBody>
      </p:sp>
      <p:sp>
        <p:nvSpPr>
          <p:cNvPr id="12" name="Shape 12"/>
          <p:cNvSpPr>
            <a:spLocks noGrp="1"/>
          </p:cNvSpPr>
          <p:nvPr>
            <p:ph type="body" sz="quarter" idx="1" hasCustomPrompt="1"/>
          </p:nvPr>
        </p:nvSpPr>
        <p:spPr>
          <a:xfrm>
            <a:off x="1828800" y="3380927"/>
            <a:ext cx="9182100" cy="2565400"/>
          </a:xfrm>
          <a:prstGeom prst="rect">
            <a:avLst/>
          </a:prstGeom>
        </p:spPr>
        <p:txBody>
          <a:bodyPr anchor="t">
            <a:noAutofit/>
          </a:bodyPr>
          <a:lstStyle>
            <a:lvl1pPr marL="342882" indent="-342882" algn="l">
              <a:spcBef>
                <a:spcPts val="1200"/>
              </a:spcBef>
              <a:buSzTx/>
              <a:buFont typeface="Arial"/>
              <a:buChar char="•"/>
              <a:defRPr sz="2800" b="0" i="0">
                <a:latin typeface="Arial"/>
                <a:cs typeface="Arial"/>
              </a:defRPr>
            </a:lvl1pPr>
            <a:lvl2pPr marL="0" indent="228589" algn="ctr">
              <a:spcBef>
                <a:spcPts val="0"/>
              </a:spcBef>
              <a:buSzTx/>
              <a:buNone/>
              <a:defRPr sz="3100"/>
            </a:lvl2pPr>
            <a:lvl3pPr marL="0" indent="457176" algn="ctr">
              <a:spcBef>
                <a:spcPts val="0"/>
              </a:spcBef>
              <a:buSzTx/>
              <a:buNone/>
              <a:defRPr sz="3100"/>
            </a:lvl3pPr>
            <a:lvl4pPr marL="0" indent="685765" algn="ctr">
              <a:spcBef>
                <a:spcPts val="0"/>
              </a:spcBef>
              <a:buSzTx/>
              <a:buNone/>
              <a:defRPr sz="3100"/>
            </a:lvl4pPr>
            <a:lvl5pPr marL="0" indent="914354" algn="ctr">
              <a:spcBef>
                <a:spcPts val="0"/>
              </a:spcBef>
              <a:buSzTx/>
              <a:buNone/>
              <a:defRPr sz="3100"/>
            </a:lvl5pPr>
          </a:lstStyle>
          <a:p>
            <a:r>
              <a:rPr lang="sv-SE" dirty="0" err="1"/>
              <a:t>Add</a:t>
            </a:r>
            <a:r>
              <a:rPr lang="sv-SE" dirty="0"/>
              <a:t> text</a:t>
            </a:r>
            <a:endParaRPr dirty="0"/>
          </a:p>
        </p:txBody>
      </p:sp>
      <p:pic>
        <p:nvPicPr>
          <p:cNvPr id="6" name="Bildobjekt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81248" y="8027955"/>
            <a:ext cx="948900" cy="1266889"/>
          </a:xfrm>
          <a:prstGeom prst="rect">
            <a:avLst/>
          </a:prstGeom>
        </p:spPr>
      </p:pic>
    </p:spTree>
    <p:extLst>
      <p:ext uri="{BB962C8B-B14F-4D97-AF65-F5344CB8AC3E}">
        <p14:creationId xmlns:p14="http://schemas.microsoft.com/office/powerpoint/2010/main" val="278568522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 diagram etc">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750277" y="720000"/>
            <a:ext cx="11430000" cy="1319815"/>
          </a:xfrm>
          <a:prstGeom prst="rect">
            <a:avLst/>
          </a:prstGeom>
        </p:spPr>
        <p:txBody>
          <a:bodyPr bIns="359982" anchor="b">
            <a:normAutofit/>
          </a:bodyPr>
          <a:lstStyle>
            <a:lvl1pPr algn="l">
              <a:defRPr sz="6000" b="0" i="0">
                <a:solidFill>
                  <a:schemeClr val="accent1"/>
                </a:solidFill>
                <a:latin typeface="Times New Roman"/>
                <a:cs typeface="Times New Roman"/>
              </a:defRPr>
            </a:lvl1pPr>
          </a:lstStyle>
          <a:p>
            <a:r>
              <a:rPr lang="sv-SE" dirty="0" err="1"/>
              <a:t>Add</a:t>
            </a:r>
            <a:r>
              <a:rPr lang="sv-SE" dirty="0"/>
              <a:t> a </a:t>
            </a:r>
            <a:r>
              <a:rPr lang="sv-SE" dirty="0" err="1"/>
              <a:t>headline</a:t>
            </a:r>
            <a:endParaRPr dirty="0"/>
          </a:p>
        </p:txBody>
      </p:sp>
      <p:pic>
        <p:nvPicPr>
          <p:cNvPr id="6" name="Bildobjekt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81248" y="8027955"/>
            <a:ext cx="948900" cy="1266889"/>
          </a:xfrm>
          <a:prstGeom prst="rect">
            <a:avLst/>
          </a:prstGeom>
        </p:spPr>
      </p:pic>
      <p:sp>
        <p:nvSpPr>
          <p:cNvPr id="4" name="Text Placeholder 3"/>
          <p:cNvSpPr>
            <a:spLocks noGrp="1"/>
          </p:cNvSpPr>
          <p:nvPr>
            <p:ph type="body" sz="quarter" idx="10"/>
          </p:nvPr>
        </p:nvSpPr>
        <p:spPr>
          <a:xfrm>
            <a:off x="750888" y="2203450"/>
            <a:ext cx="11429389" cy="5603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 large textframe">
    <p:spTree>
      <p:nvGrpSpPr>
        <p:cNvPr id="1" name=""/>
        <p:cNvGrpSpPr/>
        <p:nvPr/>
      </p:nvGrpSpPr>
      <p:grpSpPr>
        <a:xfrm>
          <a:off x="0" y="0"/>
          <a:ext cx="0" cy="0"/>
          <a:chOff x="0" y="0"/>
          <a:chExt cx="0" cy="0"/>
        </a:xfrm>
      </p:grpSpPr>
      <p:sp>
        <p:nvSpPr>
          <p:cNvPr id="4" name="Platshållare för bild 3"/>
          <p:cNvSpPr>
            <a:spLocks noGrp="1"/>
          </p:cNvSpPr>
          <p:nvPr>
            <p:ph type="pic" sz="quarter" idx="10" hasCustomPrompt="1"/>
          </p:nvPr>
        </p:nvSpPr>
        <p:spPr>
          <a:xfrm>
            <a:off x="219074" y="219075"/>
            <a:ext cx="12561889" cy="9312276"/>
          </a:xfrm>
        </p:spPr>
        <p:txBody>
          <a:bodyPr vert="horz"/>
          <a:lstStyle/>
          <a:p>
            <a:r>
              <a:rPr lang="sv-SE" err="1"/>
              <a:t>Add</a:t>
            </a:r>
            <a:r>
              <a:rPr lang="sv-SE"/>
              <a:t> an image by </a:t>
            </a:r>
            <a:r>
              <a:rPr lang="sv-SE" err="1"/>
              <a:t>dragging</a:t>
            </a:r>
            <a:r>
              <a:rPr lang="sv-SE"/>
              <a:t> an image </a:t>
            </a:r>
            <a:r>
              <a:rPr lang="sv-SE" err="1"/>
              <a:t>here</a:t>
            </a:r>
            <a:r>
              <a:rPr lang="sv-SE"/>
              <a:t> or </a:t>
            </a:r>
            <a:r>
              <a:rPr lang="sv-SE" err="1"/>
              <a:t>click</a:t>
            </a:r>
            <a:r>
              <a:rPr lang="sv-SE"/>
              <a:t> the </a:t>
            </a:r>
            <a:r>
              <a:rPr lang="sv-SE" err="1"/>
              <a:t>icon</a:t>
            </a:r>
            <a:r>
              <a:rPr lang="sv-SE"/>
              <a:t> in the </a:t>
            </a:r>
            <a:r>
              <a:rPr lang="sv-SE" err="1"/>
              <a:t>middle</a:t>
            </a:r>
            <a:endParaRPr lang="sv-SE"/>
          </a:p>
        </p:txBody>
      </p:sp>
      <p:sp>
        <p:nvSpPr>
          <p:cNvPr id="3" name="Platshållare för text 2"/>
          <p:cNvSpPr>
            <a:spLocks noGrp="1"/>
          </p:cNvSpPr>
          <p:nvPr>
            <p:ph type="body" sz="quarter" idx="11" hasCustomPrompt="1"/>
          </p:nvPr>
        </p:nvSpPr>
        <p:spPr>
          <a:xfrm>
            <a:off x="6437313" y="6887125"/>
            <a:ext cx="6567487" cy="1858413"/>
          </a:xfrm>
          <a:solidFill>
            <a:schemeClr val="bg1"/>
          </a:solidFill>
        </p:spPr>
        <p:txBody>
          <a:bodyPr vert="horz" lIns="719963" tIns="612000" rIns="539972" bIns="756000" anchor="b" anchorCtr="0">
            <a:spAutoFit/>
          </a:bodyPr>
          <a:lstStyle>
            <a:lvl1pPr marL="0" indent="0">
              <a:lnSpc>
                <a:spcPct val="100000"/>
              </a:lnSpc>
              <a:spcBef>
                <a:spcPts val="0"/>
              </a:spcBef>
              <a:buNone/>
              <a:defRPr sz="3100" baseline="0">
                <a:solidFill>
                  <a:schemeClr val="accent1"/>
                </a:solidFill>
                <a:latin typeface="Times New Roman"/>
                <a:cs typeface="Times New Roman"/>
              </a:defRPr>
            </a:lvl1pPr>
            <a:lvl2pPr marL="444477" indent="0">
              <a:buNone/>
              <a:defRPr sz="3100">
                <a:solidFill>
                  <a:srgbClr val="9C610B"/>
                </a:solidFill>
                <a:latin typeface="Times New Roman"/>
                <a:cs typeface="Times New Roman"/>
              </a:defRPr>
            </a:lvl2pPr>
            <a:lvl3pPr marL="888955" indent="0">
              <a:buNone/>
              <a:defRPr sz="3100">
                <a:solidFill>
                  <a:srgbClr val="9C610B"/>
                </a:solidFill>
                <a:latin typeface="Times New Roman"/>
                <a:cs typeface="Times New Roman"/>
              </a:defRPr>
            </a:lvl3pPr>
            <a:lvl4pPr marL="1333432" indent="0">
              <a:buNone/>
              <a:defRPr sz="3100">
                <a:solidFill>
                  <a:srgbClr val="9C610B"/>
                </a:solidFill>
                <a:latin typeface="Times New Roman"/>
                <a:cs typeface="Times New Roman"/>
              </a:defRPr>
            </a:lvl4pPr>
            <a:lvl5pPr marL="1777909" indent="0">
              <a:buNone/>
              <a:defRPr sz="3100">
                <a:solidFill>
                  <a:srgbClr val="9C610B"/>
                </a:solidFill>
                <a:latin typeface="Times New Roman"/>
                <a:cs typeface="Times New Roman"/>
              </a:defRPr>
            </a:lvl5pPr>
          </a:lstStyle>
          <a:p>
            <a:pPr lvl="0"/>
            <a:r>
              <a:rPr lang="sv-SE" dirty="0" err="1"/>
              <a:t>Add</a:t>
            </a:r>
            <a:r>
              <a:rPr lang="sv-SE" dirty="0"/>
              <a:t> text</a:t>
            </a:r>
          </a:p>
        </p:txBody>
      </p:sp>
    </p:spTree>
    <p:extLst>
      <p:ext uri="{BB962C8B-B14F-4D97-AF65-F5344CB8AC3E}">
        <p14:creationId xmlns:p14="http://schemas.microsoft.com/office/powerpoint/2010/main" val="381464354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 small textframe">
    <p:spTree>
      <p:nvGrpSpPr>
        <p:cNvPr id="1" name=""/>
        <p:cNvGrpSpPr/>
        <p:nvPr/>
      </p:nvGrpSpPr>
      <p:grpSpPr>
        <a:xfrm>
          <a:off x="0" y="0"/>
          <a:ext cx="0" cy="0"/>
          <a:chOff x="0" y="0"/>
          <a:chExt cx="0" cy="0"/>
        </a:xfrm>
      </p:grpSpPr>
      <p:sp>
        <p:nvSpPr>
          <p:cNvPr id="4" name="Platshållare för bild 3"/>
          <p:cNvSpPr>
            <a:spLocks noGrp="1"/>
          </p:cNvSpPr>
          <p:nvPr>
            <p:ph type="pic" sz="quarter" idx="10" hasCustomPrompt="1"/>
          </p:nvPr>
        </p:nvSpPr>
        <p:spPr>
          <a:xfrm>
            <a:off x="219074" y="219075"/>
            <a:ext cx="12561889" cy="9312276"/>
          </a:xfrm>
        </p:spPr>
        <p:txBody>
          <a:bodyPr vert="horz"/>
          <a:lstStyle>
            <a:lvl1pPr marL="252000" marR="0" indent="-252000" algn="l" defTabSz="584170" rtl="0" eaLnBrk="1" fontAlgn="auto" latinLnBrk="0" hangingPunct="1">
              <a:lnSpc>
                <a:spcPct val="110000"/>
              </a:lnSpc>
              <a:spcBef>
                <a:spcPts val="1200"/>
              </a:spcBef>
              <a:spcAft>
                <a:spcPts val="0"/>
              </a:spcAft>
              <a:buClrTx/>
              <a:buSzPct val="75000"/>
              <a:buFontTx/>
              <a:buChar char="•"/>
              <a:tabLst/>
              <a:defRPr/>
            </a:lvl1pPr>
          </a:lstStyle>
          <a:p>
            <a:r>
              <a:rPr lang="sv-SE" err="1"/>
              <a:t>Add</a:t>
            </a:r>
            <a:r>
              <a:rPr lang="sv-SE"/>
              <a:t> an image by </a:t>
            </a:r>
            <a:r>
              <a:rPr lang="sv-SE" err="1"/>
              <a:t>dragging</a:t>
            </a:r>
            <a:r>
              <a:rPr lang="sv-SE"/>
              <a:t> an image </a:t>
            </a:r>
            <a:r>
              <a:rPr lang="sv-SE" err="1"/>
              <a:t>here</a:t>
            </a:r>
            <a:r>
              <a:rPr lang="sv-SE"/>
              <a:t> or </a:t>
            </a:r>
            <a:r>
              <a:rPr lang="sv-SE" err="1"/>
              <a:t>click</a:t>
            </a:r>
            <a:r>
              <a:rPr lang="sv-SE"/>
              <a:t> the </a:t>
            </a:r>
            <a:r>
              <a:rPr lang="sv-SE" err="1"/>
              <a:t>icon</a:t>
            </a:r>
            <a:r>
              <a:rPr lang="sv-SE"/>
              <a:t> in the </a:t>
            </a:r>
            <a:r>
              <a:rPr lang="sv-SE" err="1"/>
              <a:t>middle</a:t>
            </a:r>
            <a:endParaRPr lang="sv-SE"/>
          </a:p>
        </p:txBody>
      </p:sp>
      <p:sp>
        <p:nvSpPr>
          <p:cNvPr id="3" name="Platshållare för text 2"/>
          <p:cNvSpPr>
            <a:spLocks noGrp="1"/>
          </p:cNvSpPr>
          <p:nvPr>
            <p:ph type="body" sz="quarter" idx="11" hasCustomPrompt="1"/>
          </p:nvPr>
        </p:nvSpPr>
        <p:spPr>
          <a:xfrm>
            <a:off x="8394699" y="6887125"/>
            <a:ext cx="4610101" cy="1858413"/>
          </a:xfrm>
          <a:solidFill>
            <a:schemeClr val="bg1"/>
          </a:solidFill>
        </p:spPr>
        <p:txBody>
          <a:bodyPr vert="horz" wrap="square" lIns="719963" tIns="612000" rIns="539972" bIns="756000" anchor="b" anchorCtr="0">
            <a:spAutoFit/>
          </a:bodyPr>
          <a:lstStyle>
            <a:lvl1pPr marL="0" indent="0">
              <a:lnSpc>
                <a:spcPct val="100000"/>
              </a:lnSpc>
              <a:spcBef>
                <a:spcPts val="0"/>
              </a:spcBef>
              <a:buNone/>
              <a:defRPr sz="3100" baseline="0">
                <a:solidFill>
                  <a:schemeClr val="accent1"/>
                </a:solidFill>
                <a:latin typeface="Times New Roman"/>
                <a:cs typeface="Times New Roman"/>
              </a:defRPr>
            </a:lvl1pPr>
            <a:lvl2pPr marL="444477" indent="0">
              <a:buNone/>
              <a:defRPr sz="3100">
                <a:solidFill>
                  <a:srgbClr val="9C610B"/>
                </a:solidFill>
                <a:latin typeface="Times New Roman"/>
                <a:cs typeface="Times New Roman"/>
              </a:defRPr>
            </a:lvl2pPr>
            <a:lvl3pPr marL="888955" indent="0">
              <a:buNone/>
              <a:defRPr sz="3100">
                <a:solidFill>
                  <a:srgbClr val="9C610B"/>
                </a:solidFill>
                <a:latin typeface="Times New Roman"/>
                <a:cs typeface="Times New Roman"/>
              </a:defRPr>
            </a:lvl3pPr>
            <a:lvl4pPr marL="1333432" indent="0">
              <a:buNone/>
              <a:defRPr sz="3100">
                <a:solidFill>
                  <a:srgbClr val="9C610B"/>
                </a:solidFill>
                <a:latin typeface="Times New Roman"/>
                <a:cs typeface="Times New Roman"/>
              </a:defRPr>
            </a:lvl4pPr>
            <a:lvl5pPr marL="1777909" indent="0">
              <a:buNone/>
              <a:defRPr sz="3100">
                <a:solidFill>
                  <a:srgbClr val="9C610B"/>
                </a:solidFill>
                <a:latin typeface="Times New Roman"/>
                <a:cs typeface="Times New Roman"/>
              </a:defRPr>
            </a:lvl5pPr>
          </a:lstStyle>
          <a:p>
            <a:pPr lvl="0"/>
            <a:r>
              <a:rPr lang="sv-SE" dirty="0" err="1"/>
              <a:t>Add</a:t>
            </a:r>
            <a:r>
              <a:rPr lang="sv-SE" dirty="0"/>
              <a:t> text</a:t>
            </a:r>
          </a:p>
        </p:txBody>
      </p:sp>
    </p:spTree>
    <p:extLst>
      <p:ext uri="{BB962C8B-B14F-4D97-AF65-F5344CB8AC3E}">
        <p14:creationId xmlns:p14="http://schemas.microsoft.com/office/powerpoint/2010/main" val="104103895"/>
      </p:ext>
    </p:extLst>
  </p:cSld>
  <p:clrMapOvr>
    <a:masterClrMapping/>
  </p:clrMapOvr>
  <p:transition spd="med"/>
  <p:extLst mod="1">
    <p:ext uri="{DCECCB84-F9BA-43D5-87BE-67443E8EF086}">
      <p15:sldGuideLst xmlns:p15="http://schemas.microsoft.com/office/powerpoint/2012/main">
        <p15:guide id="1" orient="horz" pos="3072" userDrawn="1">
          <p15:clr>
            <a:srgbClr val="FBAE40"/>
          </p15:clr>
        </p15:guide>
        <p15:guide id="2" pos="409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4" name="Platshållare för bild 3"/>
          <p:cNvSpPr>
            <a:spLocks noGrp="1"/>
          </p:cNvSpPr>
          <p:nvPr>
            <p:ph type="pic" sz="quarter" idx="10" hasCustomPrompt="1"/>
          </p:nvPr>
        </p:nvSpPr>
        <p:spPr>
          <a:xfrm>
            <a:off x="4405313" y="219075"/>
            <a:ext cx="4187825" cy="4657725"/>
          </a:xfrm>
        </p:spPr>
        <p:txBody>
          <a:bodyPr vert="horz"/>
          <a:lstStyle/>
          <a:p>
            <a:r>
              <a:rPr lang="sv-SE"/>
              <a:t>Image</a:t>
            </a:r>
          </a:p>
        </p:txBody>
      </p:sp>
      <p:sp>
        <p:nvSpPr>
          <p:cNvPr id="8" name="Platshållare för bild 3"/>
          <p:cNvSpPr>
            <a:spLocks noGrp="1"/>
          </p:cNvSpPr>
          <p:nvPr>
            <p:ph type="pic" sz="quarter" idx="11" hasCustomPrompt="1"/>
          </p:nvPr>
        </p:nvSpPr>
        <p:spPr>
          <a:xfrm>
            <a:off x="219076" y="219075"/>
            <a:ext cx="4186238" cy="4657725"/>
          </a:xfrm>
        </p:spPr>
        <p:txBody>
          <a:bodyPr vert="horz"/>
          <a:lstStyle/>
          <a:p>
            <a:r>
              <a:rPr lang="sv-SE"/>
              <a:t>Image</a:t>
            </a:r>
          </a:p>
        </p:txBody>
      </p:sp>
      <p:sp>
        <p:nvSpPr>
          <p:cNvPr id="9" name="Platshållare för bild 3"/>
          <p:cNvSpPr>
            <a:spLocks noGrp="1"/>
          </p:cNvSpPr>
          <p:nvPr>
            <p:ph type="pic" sz="quarter" idx="12" hasCustomPrompt="1"/>
          </p:nvPr>
        </p:nvSpPr>
        <p:spPr>
          <a:xfrm>
            <a:off x="8593137" y="219075"/>
            <a:ext cx="4187825" cy="4657725"/>
          </a:xfrm>
        </p:spPr>
        <p:txBody>
          <a:bodyPr vert="horz"/>
          <a:lstStyle/>
          <a:p>
            <a:r>
              <a:rPr lang="sv-SE"/>
              <a:t>Image</a:t>
            </a:r>
          </a:p>
        </p:txBody>
      </p:sp>
      <p:sp>
        <p:nvSpPr>
          <p:cNvPr id="5" name="Platshållare för bild 3"/>
          <p:cNvSpPr>
            <a:spLocks noGrp="1"/>
          </p:cNvSpPr>
          <p:nvPr>
            <p:ph type="pic" sz="quarter" idx="13" hasCustomPrompt="1"/>
          </p:nvPr>
        </p:nvSpPr>
        <p:spPr>
          <a:xfrm>
            <a:off x="4405313" y="4876800"/>
            <a:ext cx="4187825" cy="4654550"/>
          </a:xfrm>
        </p:spPr>
        <p:txBody>
          <a:bodyPr vert="horz"/>
          <a:lstStyle/>
          <a:p>
            <a:r>
              <a:rPr lang="sv-SE"/>
              <a:t>Image</a:t>
            </a:r>
          </a:p>
        </p:txBody>
      </p:sp>
      <p:sp>
        <p:nvSpPr>
          <p:cNvPr id="6" name="Platshållare för bild 3"/>
          <p:cNvSpPr>
            <a:spLocks noGrp="1"/>
          </p:cNvSpPr>
          <p:nvPr>
            <p:ph type="pic" sz="quarter" idx="14" hasCustomPrompt="1"/>
          </p:nvPr>
        </p:nvSpPr>
        <p:spPr>
          <a:xfrm>
            <a:off x="219076" y="4876800"/>
            <a:ext cx="4186238" cy="4654550"/>
          </a:xfrm>
        </p:spPr>
        <p:txBody>
          <a:bodyPr vert="horz"/>
          <a:lstStyle/>
          <a:p>
            <a:r>
              <a:rPr lang="sv-SE"/>
              <a:t>Image</a:t>
            </a:r>
          </a:p>
        </p:txBody>
      </p:sp>
      <p:sp>
        <p:nvSpPr>
          <p:cNvPr id="7" name="Platshållare för bild 3"/>
          <p:cNvSpPr>
            <a:spLocks noGrp="1"/>
          </p:cNvSpPr>
          <p:nvPr>
            <p:ph type="pic" sz="quarter" idx="15" hasCustomPrompt="1"/>
          </p:nvPr>
        </p:nvSpPr>
        <p:spPr>
          <a:xfrm>
            <a:off x="8593137" y="4876800"/>
            <a:ext cx="4187825" cy="4654550"/>
          </a:xfrm>
        </p:spPr>
        <p:txBody>
          <a:bodyPr vert="horz"/>
          <a:lstStyle/>
          <a:p>
            <a:r>
              <a:rPr lang="sv-SE"/>
              <a:t>Image</a:t>
            </a:r>
          </a:p>
        </p:txBody>
      </p:sp>
    </p:spTree>
    <p:extLst>
      <p:ext uri="{BB962C8B-B14F-4D97-AF65-F5344CB8AC3E}">
        <p14:creationId xmlns:p14="http://schemas.microsoft.com/office/powerpoint/2010/main" val="30317515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lage + text">
    <p:spTree>
      <p:nvGrpSpPr>
        <p:cNvPr id="1" name=""/>
        <p:cNvGrpSpPr/>
        <p:nvPr/>
      </p:nvGrpSpPr>
      <p:grpSpPr>
        <a:xfrm>
          <a:off x="0" y="0"/>
          <a:ext cx="0" cy="0"/>
          <a:chOff x="0" y="0"/>
          <a:chExt cx="0" cy="0"/>
        </a:xfrm>
      </p:grpSpPr>
      <p:sp>
        <p:nvSpPr>
          <p:cNvPr id="29" name="Platshållare för bild 3"/>
          <p:cNvSpPr>
            <a:spLocks noGrp="1"/>
          </p:cNvSpPr>
          <p:nvPr>
            <p:ph type="pic" sz="quarter" idx="10" hasCustomPrompt="1"/>
          </p:nvPr>
        </p:nvSpPr>
        <p:spPr>
          <a:xfrm>
            <a:off x="4405313" y="219075"/>
            <a:ext cx="4187825" cy="4657725"/>
          </a:xfrm>
        </p:spPr>
        <p:txBody>
          <a:bodyPr vert="horz"/>
          <a:lstStyle/>
          <a:p>
            <a:r>
              <a:rPr lang="sv-SE"/>
              <a:t>Image</a:t>
            </a:r>
          </a:p>
        </p:txBody>
      </p:sp>
      <p:sp>
        <p:nvSpPr>
          <p:cNvPr id="30" name="Platshållare för bild 3"/>
          <p:cNvSpPr>
            <a:spLocks noGrp="1"/>
          </p:cNvSpPr>
          <p:nvPr>
            <p:ph type="pic" sz="quarter" idx="11" hasCustomPrompt="1"/>
          </p:nvPr>
        </p:nvSpPr>
        <p:spPr>
          <a:xfrm>
            <a:off x="219076" y="219075"/>
            <a:ext cx="4186238" cy="4657725"/>
          </a:xfrm>
        </p:spPr>
        <p:txBody>
          <a:bodyPr vert="horz"/>
          <a:lstStyle/>
          <a:p>
            <a:r>
              <a:rPr lang="sv-SE"/>
              <a:t>Image</a:t>
            </a:r>
          </a:p>
        </p:txBody>
      </p:sp>
      <p:sp>
        <p:nvSpPr>
          <p:cNvPr id="31" name="Platshållare för bild 3"/>
          <p:cNvSpPr>
            <a:spLocks noGrp="1"/>
          </p:cNvSpPr>
          <p:nvPr>
            <p:ph type="pic" sz="quarter" idx="12" hasCustomPrompt="1"/>
          </p:nvPr>
        </p:nvSpPr>
        <p:spPr>
          <a:xfrm>
            <a:off x="8593137" y="219075"/>
            <a:ext cx="4187825" cy="4657725"/>
          </a:xfrm>
        </p:spPr>
        <p:txBody>
          <a:bodyPr vert="horz"/>
          <a:lstStyle/>
          <a:p>
            <a:r>
              <a:rPr lang="sv-SE"/>
              <a:t>Image</a:t>
            </a:r>
          </a:p>
        </p:txBody>
      </p:sp>
      <p:sp>
        <p:nvSpPr>
          <p:cNvPr id="32" name="Platshållare för bild 3"/>
          <p:cNvSpPr>
            <a:spLocks noGrp="1"/>
          </p:cNvSpPr>
          <p:nvPr>
            <p:ph type="pic" sz="quarter" idx="14" hasCustomPrompt="1"/>
          </p:nvPr>
        </p:nvSpPr>
        <p:spPr>
          <a:xfrm>
            <a:off x="219076" y="4876800"/>
            <a:ext cx="4186238" cy="4654550"/>
          </a:xfrm>
        </p:spPr>
        <p:txBody>
          <a:bodyPr vert="horz"/>
          <a:lstStyle/>
          <a:p>
            <a:r>
              <a:rPr lang="sv-SE"/>
              <a:t>Image</a:t>
            </a:r>
          </a:p>
        </p:txBody>
      </p:sp>
      <p:sp>
        <p:nvSpPr>
          <p:cNvPr id="33" name="Platshållare för bild 3"/>
          <p:cNvSpPr>
            <a:spLocks noGrp="1"/>
          </p:cNvSpPr>
          <p:nvPr>
            <p:ph type="pic" sz="quarter" idx="15" hasCustomPrompt="1"/>
          </p:nvPr>
        </p:nvSpPr>
        <p:spPr>
          <a:xfrm>
            <a:off x="8593137" y="4876800"/>
            <a:ext cx="4187825" cy="4654550"/>
          </a:xfrm>
        </p:spPr>
        <p:txBody>
          <a:bodyPr vert="horz"/>
          <a:lstStyle/>
          <a:p>
            <a:r>
              <a:rPr lang="sv-SE"/>
              <a:t>Image</a:t>
            </a:r>
          </a:p>
        </p:txBody>
      </p:sp>
      <p:sp>
        <p:nvSpPr>
          <p:cNvPr id="34" name="Rektangel 33"/>
          <p:cNvSpPr/>
          <p:nvPr userDrawn="1"/>
        </p:nvSpPr>
        <p:spPr>
          <a:xfrm>
            <a:off x="4405312" y="4876800"/>
            <a:ext cx="4192585" cy="4654550"/>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sv-SE" sz="24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Platshållare för text 2"/>
          <p:cNvSpPr>
            <a:spLocks noGrp="1"/>
          </p:cNvSpPr>
          <p:nvPr>
            <p:ph type="body" sz="quarter" idx="20" hasCustomPrompt="1"/>
          </p:nvPr>
        </p:nvSpPr>
        <p:spPr>
          <a:xfrm>
            <a:off x="4408487" y="6020375"/>
            <a:ext cx="4186238" cy="1533747"/>
          </a:xfrm>
        </p:spPr>
        <p:txBody>
          <a:bodyPr lIns="612000" rIns="612000" anchor="ctr" anchorCtr="0">
            <a:spAutoFit/>
          </a:bodyPr>
          <a:lstStyle>
            <a:lvl1pPr marL="0" indent="0">
              <a:lnSpc>
                <a:spcPct val="100000"/>
              </a:lnSpc>
              <a:buNone/>
              <a:defRPr sz="3100" kern="1200" baseline="0">
                <a:solidFill>
                  <a:schemeClr val="bg1"/>
                </a:solidFill>
                <a:latin typeface="Times New Roman" charset="0"/>
              </a:defRPr>
            </a:lvl1pPr>
            <a:lvl2pPr indent="0">
              <a:lnSpc>
                <a:spcPct val="100000"/>
              </a:lnSpc>
              <a:defRPr sz="3100" kern="1200" baseline="0">
                <a:latin typeface="Times New Roman" charset="0"/>
              </a:defRPr>
            </a:lvl2pPr>
            <a:lvl3pPr indent="0">
              <a:lnSpc>
                <a:spcPct val="100000"/>
              </a:lnSpc>
              <a:defRPr sz="3100" kern="1200" baseline="0">
                <a:latin typeface="Times New Roman" charset="0"/>
              </a:defRPr>
            </a:lvl3pPr>
            <a:lvl4pPr indent="0">
              <a:lnSpc>
                <a:spcPct val="100000"/>
              </a:lnSpc>
              <a:defRPr sz="3100" kern="1200" baseline="0">
                <a:latin typeface="Times New Roman" charset="0"/>
              </a:defRPr>
            </a:lvl4pPr>
            <a:lvl5pPr indent="0">
              <a:lnSpc>
                <a:spcPct val="100000"/>
              </a:lnSpc>
              <a:defRPr sz="3100" kern="1200" baseline="0">
                <a:latin typeface="Times New Roman" charset="0"/>
              </a:defRPr>
            </a:lvl5pPr>
          </a:lstStyle>
          <a:p>
            <a:pPr lvl="0"/>
            <a:r>
              <a:rPr lang="sv-SE" dirty="0" err="1"/>
              <a:t>Use</a:t>
            </a:r>
            <a:r>
              <a:rPr lang="sv-SE" dirty="0"/>
              <a:t> </a:t>
            </a:r>
            <a:r>
              <a:rPr lang="sv-SE" dirty="0" err="1"/>
              <a:t>this</a:t>
            </a:r>
            <a:r>
              <a:rPr lang="sv-SE" dirty="0"/>
              <a:t> template </a:t>
            </a:r>
            <a:r>
              <a:rPr lang="sv-SE" dirty="0" err="1"/>
              <a:t>when</a:t>
            </a:r>
            <a:r>
              <a:rPr lang="sv-SE" dirty="0"/>
              <a:t> </a:t>
            </a:r>
            <a:r>
              <a:rPr lang="sv-SE" dirty="0" err="1"/>
              <a:t>you</a:t>
            </a:r>
            <a:r>
              <a:rPr lang="sv-SE" dirty="0"/>
              <a:t> </a:t>
            </a:r>
            <a:r>
              <a:rPr lang="sv-SE" dirty="0" err="1"/>
              <a:t>need</a:t>
            </a:r>
            <a:r>
              <a:rPr lang="sv-SE" dirty="0"/>
              <a:t> text in a collage</a:t>
            </a:r>
          </a:p>
        </p:txBody>
      </p:sp>
    </p:spTree>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69429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a:xfrm>
            <a:off x="650241" y="9040146"/>
            <a:ext cx="3034453" cy="519288"/>
          </a:xfrm>
          <a:prstGeom prst="rect">
            <a:avLst/>
          </a:prstGeom>
        </p:spPr>
        <p:txBody>
          <a:bodyPr lIns="109463" tIns="54731" rIns="109463" bIns="54731"/>
          <a:lstStyle/>
          <a:p>
            <a:fld id="{AECA323A-8584-4A3F-936F-B7919388ED02}" type="datetime1">
              <a:rPr lang="sv-SE" smtClean="0">
                <a:solidFill>
                  <a:prstClr val="black">
                    <a:tint val="75000"/>
                  </a:prstClr>
                </a:solidFill>
              </a:rPr>
              <a:t>2019-03-21</a:t>
            </a:fld>
            <a:endParaRPr lang="sv-SE">
              <a:solidFill>
                <a:prstClr val="black">
                  <a:tint val="75000"/>
                </a:prstClr>
              </a:solidFill>
            </a:endParaRPr>
          </a:p>
        </p:txBody>
      </p:sp>
      <p:sp>
        <p:nvSpPr>
          <p:cNvPr id="5" name="Platshållare för sidfot 4"/>
          <p:cNvSpPr>
            <a:spLocks noGrp="1"/>
          </p:cNvSpPr>
          <p:nvPr>
            <p:ph type="ftr" sz="quarter" idx="11"/>
          </p:nvPr>
        </p:nvSpPr>
        <p:spPr>
          <a:xfrm>
            <a:off x="4443307" y="9040146"/>
            <a:ext cx="4118187" cy="519288"/>
          </a:xfrm>
          <a:prstGeom prst="rect">
            <a:avLst/>
          </a:prstGeom>
        </p:spPr>
        <p:txBody>
          <a:bodyPr lIns="109463" tIns="54731" rIns="109463" bIns="54731"/>
          <a:lstStyle/>
          <a:p>
            <a:r>
              <a:rPr lang="en-US">
                <a:solidFill>
                  <a:prstClr val="black">
                    <a:tint val="75000"/>
                  </a:prstClr>
                </a:solidFill>
              </a:rPr>
              <a:t>Ulrica Englund Johansson Associate Prof PhD Research Coordinator WCMM LU  ulrica.englund_johansson@med.lu.se  </a:t>
            </a:r>
            <a:endParaRPr lang="sv-SE">
              <a:solidFill>
                <a:prstClr val="black">
                  <a:tint val="75000"/>
                </a:prstClr>
              </a:solidFill>
            </a:endParaRPr>
          </a:p>
        </p:txBody>
      </p:sp>
      <p:sp>
        <p:nvSpPr>
          <p:cNvPr id="6" name="Platshållare för bildnummer 5"/>
          <p:cNvSpPr>
            <a:spLocks noGrp="1"/>
          </p:cNvSpPr>
          <p:nvPr>
            <p:ph type="sldNum" sz="quarter" idx="12"/>
          </p:nvPr>
        </p:nvSpPr>
        <p:spPr>
          <a:xfrm>
            <a:off x="9320107" y="9040146"/>
            <a:ext cx="3034453" cy="519288"/>
          </a:xfrm>
          <a:prstGeom prst="rect">
            <a:avLst/>
          </a:prstGeom>
        </p:spPr>
        <p:txBody>
          <a:bodyPr lIns="109463" tIns="54731" rIns="109463" bIns="54731"/>
          <a:lstStyle/>
          <a:p>
            <a:fld id="{A73E07DE-0A4B-5C4F-AD88-08AD27E2AE49}" type="slidenum">
              <a:rPr lang="sv-SE" smtClean="0">
                <a:solidFill>
                  <a:prstClr val="black">
                    <a:tint val="75000"/>
                  </a:prstClr>
                </a:solidFill>
              </a:rPr>
              <a:pPr/>
              <a:t>‹#›</a:t>
            </a:fld>
            <a:endParaRPr lang="sv-SE">
              <a:solidFill>
                <a:prstClr val="black">
                  <a:tint val="75000"/>
                </a:prstClr>
              </a:solidFill>
            </a:endParaRPr>
          </a:p>
        </p:txBody>
      </p:sp>
      <p:pic>
        <p:nvPicPr>
          <p:cNvPr id="7" name="Bildobjekt 6"/>
          <p:cNvPicPr>
            <a:picLocks noChangeAspect="1"/>
          </p:cNvPicPr>
          <p:nvPr userDrawn="1"/>
        </p:nvPicPr>
        <p:blipFill rotWithShape="1">
          <a:blip r:embed="rId2">
            <a:extLst>
              <a:ext uri="{28A0092B-C50C-407E-A947-70E740481C1C}">
                <a14:useLocalDpi xmlns:a14="http://schemas.microsoft.com/office/drawing/2010/main" val="0"/>
              </a:ext>
            </a:extLst>
          </a:blip>
          <a:srcRect t="12046" r="30077" b="23953"/>
          <a:stretch/>
        </p:blipFill>
        <p:spPr bwMode="auto">
          <a:xfrm>
            <a:off x="5580698" y="0"/>
            <a:ext cx="7424103" cy="9781208"/>
          </a:xfrm>
          <a:prstGeom prst="rect">
            <a:avLst/>
          </a:prstGeom>
          <a:noFill/>
          <a:ln>
            <a:noFill/>
          </a:ln>
          <a:extLst>
            <a:ext uri="{909E8E84-426E-40DD-AFC4-6F175D3DCCD1}">
              <a14:hiddenFill xmlns:a14="http://schemas.microsoft.com/office/drawing/2010/main">
                <a:solidFill>
                  <a:srgbClr val="FFFFFF">
                    <a:alpha val="20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76098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092B9B7-29F3-450C-8764-C4A15F9A1DC7}"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356006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2">
    <p:spTree>
      <p:nvGrpSpPr>
        <p:cNvPr id="1" name=""/>
        <p:cNvGrpSpPr/>
        <p:nvPr/>
      </p:nvGrpSpPr>
      <p:grpSpPr>
        <a:xfrm>
          <a:off x="0" y="0"/>
          <a:ext cx="0" cy="0"/>
          <a:chOff x="0" y="0"/>
          <a:chExt cx="0" cy="0"/>
        </a:xfrm>
      </p:grpSpPr>
      <p:pic>
        <p:nvPicPr>
          <p:cNvPr id="19" name="Bildobjekt 18" descr="dsc_0087.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936" y="217841"/>
            <a:ext cx="12562652" cy="9310611"/>
          </a:xfrm>
          <a:prstGeom prst="rect">
            <a:avLst/>
          </a:prstGeom>
        </p:spPr>
      </p:pic>
      <p:sp>
        <p:nvSpPr>
          <p:cNvPr id="3" name="Rektangel 2"/>
          <p:cNvSpPr/>
          <p:nvPr userDrawn="1"/>
        </p:nvSpPr>
        <p:spPr>
          <a:xfrm>
            <a:off x="135626" y="123307"/>
            <a:ext cx="4648315" cy="2937993"/>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 fmla="*/ 0 w 4488028"/>
              <a:gd name="connsiteY0" fmla="*/ 0 h 2937993"/>
              <a:gd name="connsiteX1" fmla="*/ 4488028 w 4488028"/>
              <a:gd name="connsiteY1" fmla="*/ 0 h 2937993"/>
              <a:gd name="connsiteX2" fmla="*/ 0 w 4488028"/>
              <a:gd name="connsiteY2" fmla="*/ 2937993 h 2937993"/>
              <a:gd name="connsiteX3" fmla="*/ 0 w 4488028"/>
              <a:gd name="connsiteY3" fmla="*/ 0 h 2937993"/>
            </a:gdLst>
            <a:ahLst/>
            <a:cxnLst>
              <a:cxn ang="0">
                <a:pos x="connsiteX0" y="connsiteY0"/>
              </a:cxn>
              <a:cxn ang="0">
                <a:pos x="connsiteX1" y="connsiteY1"/>
              </a:cxn>
              <a:cxn ang="0">
                <a:pos x="connsiteX2" y="connsiteY2"/>
              </a:cxn>
              <a:cxn ang="0">
                <a:pos x="connsiteX3" y="connsiteY3"/>
              </a:cxn>
            </a:cxnLst>
            <a:rect l="l" t="t" r="r" b="b"/>
            <a:pathLst>
              <a:path w="4488028" h="2937993">
                <a:moveTo>
                  <a:pt x="0" y="0"/>
                </a:moveTo>
                <a:lnTo>
                  <a:pt x="4488028" y="0"/>
                </a:lnTo>
                <a:lnTo>
                  <a:pt x="0" y="2937993"/>
                </a:lnTo>
                <a:lnTo>
                  <a:pt x="0" y="0"/>
                </a:lnTo>
                <a:close/>
              </a:path>
            </a:pathLst>
          </a:custGeom>
          <a:gradFill flip="none" rotWithShape="1">
            <a:gsLst>
              <a:gs pos="41000">
                <a:schemeClr val="bg1">
                  <a:alpha val="76000"/>
                </a:schemeClr>
              </a:gs>
              <a:gs pos="50000">
                <a:schemeClr val="bg1">
                  <a:alpha val="0"/>
                </a:schemeClr>
              </a:gs>
            </a:gsLst>
            <a:lin ang="3480000" scaled="0"/>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sv-SE"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2" name="Bildobjekt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529" y="502489"/>
            <a:ext cx="948900" cy="1266889"/>
          </a:xfrm>
          <a:prstGeom prst="rect">
            <a:avLst/>
          </a:prstGeom>
        </p:spPr>
      </p:pic>
      <p:pic>
        <p:nvPicPr>
          <p:cNvPr id="13" name="Bildobjekt 12"/>
          <p:cNvPicPr>
            <a:picLocks noChangeAspect="1"/>
          </p:cNvPicPr>
          <p:nvPr userDrawn="1"/>
        </p:nvPicPr>
        <p:blipFill>
          <a:blip r:embed="rId4"/>
          <a:stretch>
            <a:fillRect/>
          </a:stretch>
        </p:blipFill>
        <p:spPr>
          <a:xfrm>
            <a:off x="7410177" y="2083774"/>
            <a:ext cx="5557632" cy="1872000"/>
          </a:xfrm>
          <a:prstGeom prst="rect">
            <a:avLst/>
          </a:prstGeom>
        </p:spPr>
      </p:pic>
      <p:sp>
        <p:nvSpPr>
          <p:cNvPr id="15" name="Shape 124"/>
          <p:cNvSpPr>
            <a:spLocks noGrp="1"/>
          </p:cNvSpPr>
          <p:nvPr>
            <p:ph type="title" hasCustomPrompt="1"/>
          </p:nvPr>
        </p:nvSpPr>
        <p:spPr>
          <a:xfrm>
            <a:off x="7690357" y="2342559"/>
            <a:ext cx="4813301" cy="779701"/>
          </a:xfrm>
          <a:prstGeom prst="rect">
            <a:avLst/>
          </a:prstGeom>
        </p:spPr>
        <p:txBody>
          <a:bodyPr wrap="square">
            <a:spAutoFit/>
          </a:bodyPr>
          <a:lstStyle>
            <a:lvl1pPr>
              <a:defRPr sz="4100">
                <a:solidFill>
                  <a:schemeClr val="accent1"/>
                </a:solidFill>
              </a:defRPr>
            </a:lvl1pPr>
          </a:lstStyle>
          <a:p>
            <a:r>
              <a:rPr lang="sv-SE" sz="4400" dirty="0" err="1">
                <a:solidFill>
                  <a:srgbClr val="9C610B"/>
                </a:solidFill>
                <a:latin typeface="Times New Roman"/>
                <a:cs typeface="Times New Roman"/>
              </a:rPr>
              <a:t>Add</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title</a:t>
            </a:r>
            <a:endParaRPr sz="4400" dirty="0">
              <a:solidFill>
                <a:srgbClr val="9C610B"/>
              </a:solidFill>
              <a:latin typeface="Times New Roman"/>
              <a:cs typeface="Times New Roman"/>
            </a:endParaRPr>
          </a:p>
        </p:txBody>
      </p:sp>
      <p:cxnSp>
        <p:nvCxnSpPr>
          <p:cNvPr id="16" name="Rak 15"/>
          <p:cNvCxnSpPr/>
          <p:nvPr userDrawn="1"/>
        </p:nvCxnSpPr>
        <p:spPr>
          <a:xfrm>
            <a:off x="7690358" y="3177247"/>
            <a:ext cx="5094230" cy="0"/>
          </a:xfrm>
          <a:prstGeom prst="line">
            <a:avLst/>
          </a:prstGeom>
          <a:noFill/>
          <a:ln w="9525" cap="flat" cmpd="sng">
            <a:solidFill>
              <a:srgbClr val="9C610B"/>
            </a:solidFill>
            <a:prstDash val="solid"/>
            <a:miter lim="400000"/>
          </a:ln>
          <a:effectLst/>
          <a:sp3d/>
        </p:spPr>
        <p:style>
          <a:lnRef idx="0">
            <a:scrgbClr r="0" g="0" b="0"/>
          </a:lnRef>
          <a:fillRef idx="0">
            <a:scrgbClr r="0" g="0" b="0"/>
          </a:fillRef>
          <a:effectRef idx="0">
            <a:scrgbClr r="0" g="0" b="0"/>
          </a:effectRef>
          <a:fontRef idx="none"/>
        </p:style>
      </p:cxnSp>
      <p:sp>
        <p:nvSpPr>
          <p:cNvPr id="18" name="Platshållare för text 7"/>
          <p:cNvSpPr>
            <a:spLocks noGrp="1"/>
          </p:cNvSpPr>
          <p:nvPr>
            <p:ph type="body" sz="quarter" idx="10" hasCustomPrompt="1"/>
          </p:nvPr>
        </p:nvSpPr>
        <p:spPr>
          <a:xfrm>
            <a:off x="7691170" y="3316694"/>
            <a:ext cx="4635500" cy="442877"/>
          </a:xfrm>
        </p:spPr>
        <p:txBody>
          <a:bodyPr vert="horz"/>
          <a:lstStyle>
            <a:lvl1pPr marL="0" indent="0">
              <a:buNone/>
              <a:defRPr sz="1400" b="1" kern="1200" cap="all" spc="100" baseline="0">
                <a:solidFill>
                  <a:schemeClr val="accent1"/>
                </a:solidFill>
              </a:defRPr>
            </a:lvl1pPr>
          </a:lstStyle>
          <a:p>
            <a:pPr lvl="0"/>
            <a:r>
              <a:rPr lang="sv-SE" dirty="0" err="1"/>
              <a:t>Add</a:t>
            </a:r>
            <a:r>
              <a:rPr lang="sv-SE" dirty="0"/>
              <a:t> </a:t>
            </a:r>
            <a:r>
              <a:rPr lang="sv-SE" dirty="0" err="1"/>
              <a:t>subtitle</a:t>
            </a:r>
            <a:endParaRPr lang="sv-SE" dirty="0"/>
          </a:p>
        </p:txBody>
      </p:sp>
      <p:pic>
        <p:nvPicPr>
          <p:cNvPr id="10" name="Bildobjekt 9"/>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864995" y="5902959"/>
            <a:ext cx="4139803" cy="3864631"/>
          </a:xfrm>
          <a:prstGeom prst="rect">
            <a:avLst/>
          </a:prstGeom>
        </p:spPr>
      </p:pic>
    </p:spTree>
    <p:extLst>
      <p:ext uri="{BB962C8B-B14F-4D97-AF65-F5344CB8AC3E}">
        <p14:creationId xmlns:p14="http://schemas.microsoft.com/office/powerpoint/2010/main" val="3957150479"/>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2B9B7-29F3-450C-8764-C4A15F9A1DC7}"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706559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87413" y="6527800"/>
            <a:ext cx="11217275"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92B9B7-29F3-450C-8764-C4A15F9A1DC7}"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3445709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3763" y="2597150"/>
            <a:ext cx="5532437" cy="61880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597150"/>
            <a:ext cx="5532438" cy="61880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92B9B7-29F3-450C-8764-C4A15F9A1DC7}"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2295618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92B9B7-29F3-450C-8764-C4A15F9A1DC7}" type="datetimeFigureOut">
              <a:rPr lang="en-US" smtClean="0"/>
              <a:t>3/21/2019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2391744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92B9B7-29F3-450C-8764-C4A15F9A1DC7}" type="datetimeFigureOut">
              <a:rPr lang="en-US" smtClean="0"/>
              <a:t>3/21/2019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3597125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2B9B7-29F3-450C-8764-C4A15F9A1DC7}" type="datetimeFigureOut">
              <a:rPr lang="en-US" smtClean="0"/>
              <a:t>3/21/2019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18004237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92B9B7-29F3-450C-8764-C4A15F9A1DC7}"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526779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92B9B7-29F3-450C-8764-C4A15F9A1DC7}"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3995103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2B9B7-29F3-450C-8764-C4A15F9A1DC7}"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34517618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3763" y="519113"/>
            <a:ext cx="8261350" cy="826611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2B9B7-29F3-450C-8764-C4A15F9A1DC7}"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3C4AE-C7C3-4B8C-A4C0-36B19E92565D}" type="slidenum">
              <a:rPr lang="en-US" smtClean="0"/>
              <a:t>‹#›</a:t>
            </a:fld>
            <a:endParaRPr lang="en-US"/>
          </a:p>
        </p:txBody>
      </p:sp>
    </p:spTree>
    <p:extLst>
      <p:ext uri="{BB962C8B-B14F-4D97-AF65-F5344CB8AC3E}">
        <p14:creationId xmlns:p14="http://schemas.microsoft.com/office/powerpoint/2010/main" val="233211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v2 two lines">
    <p:spTree>
      <p:nvGrpSpPr>
        <p:cNvPr id="1" name=""/>
        <p:cNvGrpSpPr/>
        <p:nvPr/>
      </p:nvGrpSpPr>
      <p:grpSpPr>
        <a:xfrm>
          <a:off x="0" y="0"/>
          <a:ext cx="0" cy="0"/>
          <a:chOff x="0" y="0"/>
          <a:chExt cx="0" cy="0"/>
        </a:xfrm>
      </p:grpSpPr>
      <p:pic>
        <p:nvPicPr>
          <p:cNvPr id="10" name="Bildobjekt 9" descr="dsc_0087.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936" y="217841"/>
            <a:ext cx="12562652" cy="9310611"/>
          </a:xfrm>
          <a:prstGeom prst="rect">
            <a:avLst/>
          </a:prstGeom>
        </p:spPr>
      </p:pic>
      <p:sp>
        <p:nvSpPr>
          <p:cNvPr id="11" name="Rektangel 2"/>
          <p:cNvSpPr/>
          <p:nvPr userDrawn="1"/>
        </p:nvSpPr>
        <p:spPr>
          <a:xfrm>
            <a:off x="135626" y="123307"/>
            <a:ext cx="4648315" cy="2937993"/>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 fmla="*/ 0 w 4488028"/>
              <a:gd name="connsiteY0" fmla="*/ 0 h 2937993"/>
              <a:gd name="connsiteX1" fmla="*/ 4488028 w 4488028"/>
              <a:gd name="connsiteY1" fmla="*/ 0 h 2937993"/>
              <a:gd name="connsiteX2" fmla="*/ 0 w 4488028"/>
              <a:gd name="connsiteY2" fmla="*/ 2937993 h 2937993"/>
              <a:gd name="connsiteX3" fmla="*/ 0 w 4488028"/>
              <a:gd name="connsiteY3" fmla="*/ 0 h 2937993"/>
            </a:gdLst>
            <a:ahLst/>
            <a:cxnLst>
              <a:cxn ang="0">
                <a:pos x="connsiteX0" y="connsiteY0"/>
              </a:cxn>
              <a:cxn ang="0">
                <a:pos x="connsiteX1" y="connsiteY1"/>
              </a:cxn>
              <a:cxn ang="0">
                <a:pos x="connsiteX2" y="connsiteY2"/>
              </a:cxn>
              <a:cxn ang="0">
                <a:pos x="connsiteX3" y="connsiteY3"/>
              </a:cxn>
            </a:cxnLst>
            <a:rect l="l" t="t" r="r" b="b"/>
            <a:pathLst>
              <a:path w="4488028" h="2937993">
                <a:moveTo>
                  <a:pt x="0" y="0"/>
                </a:moveTo>
                <a:lnTo>
                  <a:pt x="4488028" y="0"/>
                </a:lnTo>
                <a:lnTo>
                  <a:pt x="0" y="2937993"/>
                </a:lnTo>
                <a:lnTo>
                  <a:pt x="0" y="0"/>
                </a:lnTo>
                <a:close/>
              </a:path>
            </a:pathLst>
          </a:custGeom>
          <a:gradFill flip="none" rotWithShape="1">
            <a:gsLst>
              <a:gs pos="41000">
                <a:schemeClr val="bg1">
                  <a:alpha val="76000"/>
                </a:schemeClr>
              </a:gs>
              <a:gs pos="50000">
                <a:schemeClr val="bg1">
                  <a:alpha val="0"/>
                </a:schemeClr>
              </a:gs>
            </a:gsLst>
            <a:lin ang="3480000" scaled="0"/>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sv-SE" sz="2400" b="0" i="0" u="none" strike="noStrike" cap="none" spc="0" normalizeH="0" baseline="0">
              <a:ln>
                <a:noFill/>
              </a:ln>
              <a:solidFill>
                <a:srgbClr val="FFFFFF"/>
              </a:solidFill>
              <a:effectLst/>
              <a:uFillTx/>
              <a:latin typeface="+mn-lt"/>
              <a:ea typeface="+mn-ea"/>
              <a:cs typeface="+mn-cs"/>
              <a:sym typeface="Helvetica Light"/>
            </a:endParaRPr>
          </a:p>
        </p:txBody>
      </p:sp>
      <p:sp>
        <p:nvSpPr>
          <p:cNvPr id="3" name="Rektangel 2"/>
          <p:cNvSpPr/>
          <p:nvPr userDrawn="1"/>
        </p:nvSpPr>
        <p:spPr>
          <a:xfrm>
            <a:off x="5610035" y="2092006"/>
            <a:ext cx="7275600" cy="2520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sv-SE"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2" name="Bildobjekt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529" y="502489"/>
            <a:ext cx="948900" cy="1266889"/>
          </a:xfrm>
          <a:prstGeom prst="rect">
            <a:avLst/>
          </a:prstGeom>
        </p:spPr>
      </p:pic>
      <p:sp>
        <p:nvSpPr>
          <p:cNvPr id="15" name="Shape 124"/>
          <p:cNvSpPr>
            <a:spLocks noGrp="1"/>
          </p:cNvSpPr>
          <p:nvPr>
            <p:ph type="title" hasCustomPrompt="1"/>
          </p:nvPr>
        </p:nvSpPr>
        <p:spPr>
          <a:xfrm>
            <a:off x="5951862" y="2281602"/>
            <a:ext cx="6562831" cy="1405283"/>
          </a:xfrm>
          <a:prstGeom prst="rect">
            <a:avLst/>
          </a:prstGeom>
        </p:spPr>
        <p:txBody>
          <a:bodyPr wrap="square" anchor="t" anchorCtr="0">
            <a:noAutofit/>
          </a:bodyPr>
          <a:lstStyle>
            <a:lvl1pPr>
              <a:defRPr sz="4100" baseline="0">
                <a:solidFill>
                  <a:schemeClr val="accent1"/>
                </a:solidFill>
              </a:defRPr>
            </a:lvl1pPr>
          </a:lstStyle>
          <a:p>
            <a:r>
              <a:rPr lang="sv-SE" sz="4400" dirty="0" err="1">
                <a:solidFill>
                  <a:srgbClr val="9C610B"/>
                </a:solidFill>
                <a:latin typeface="Times New Roman"/>
                <a:cs typeface="Times New Roman"/>
              </a:rPr>
              <a:t>Title</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slide</a:t>
            </a:r>
            <a:r>
              <a:rPr lang="sv-SE" sz="4400" dirty="0">
                <a:solidFill>
                  <a:srgbClr val="9C610B"/>
                </a:solidFill>
                <a:latin typeface="Times New Roman"/>
                <a:cs typeface="Times New Roman"/>
              </a:rPr>
              <a:t> for </a:t>
            </a:r>
            <a:r>
              <a:rPr lang="sv-SE" sz="4400" dirty="0" err="1">
                <a:solidFill>
                  <a:srgbClr val="9C610B"/>
                </a:solidFill>
                <a:latin typeface="Times New Roman"/>
                <a:cs typeface="Times New Roman"/>
              </a:rPr>
              <a:t>longer</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headline</a:t>
            </a:r>
            <a:endParaRPr sz="4400" dirty="0">
              <a:solidFill>
                <a:srgbClr val="9C610B"/>
              </a:solidFill>
              <a:latin typeface="Times New Roman"/>
              <a:cs typeface="Times New Roman"/>
            </a:endParaRPr>
          </a:p>
        </p:txBody>
      </p:sp>
      <p:cxnSp>
        <p:nvCxnSpPr>
          <p:cNvPr id="16" name="Rak 15"/>
          <p:cNvCxnSpPr/>
          <p:nvPr userDrawn="1"/>
        </p:nvCxnSpPr>
        <p:spPr>
          <a:xfrm>
            <a:off x="5951863" y="3806179"/>
            <a:ext cx="6832725" cy="0"/>
          </a:xfrm>
          <a:prstGeom prst="line">
            <a:avLst/>
          </a:prstGeom>
          <a:noFill/>
          <a:ln w="9525" cap="flat" cmpd="sng">
            <a:solidFill>
              <a:srgbClr val="9C610B"/>
            </a:solidFill>
            <a:prstDash val="solid"/>
            <a:miter lim="400000"/>
          </a:ln>
          <a:effectLst/>
          <a:sp3d/>
        </p:spPr>
        <p:style>
          <a:lnRef idx="0">
            <a:scrgbClr r="0" g="0" b="0"/>
          </a:lnRef>
          <a:fillRef idx="0">
            <a:scrgbClr r="0" g="0" b="0"/>
          </a:fillRef>
          <a:effectRef idx="0">
            <a:scrgbClr r="0" g="0" b="0"/>
          </a:effectRef>
          <a:fontRef idx="none"/>
        </p:style>
      </p:cxnSp>
      <p:sp>
        <p:nvSpPr>
          <p:cNvPr id="18" name="Platshållare för text 7"/>
          <p:cNvSpPr>
            <a:spLocks noGrp="1"/>
          </p:cNvSpPr>
          <p:nvPr>
            <p:ph type="body" sz="quarter" idx="10" hasCustomPrompt="1"/>
          </p:nvPr>
        </p:nvSpPr>
        <p:spPr>
          <a:xfrm>
            <a:off x="5952675" y="3933295"/>
            <a:ext cx="4635500" cy="442877"/>
          </a:xfrm>
        </p:spPr>
        <p:txBody>
          <a:bodyPr vert="horz"/>
          <a:lstStyle>
            <a:lvl1pPr marL="0" indent="0">
              <a:buNone/>
              <a:defRPr sz="1400" b="1" kern="1200" cap="all" spc="100" baseline="0">
                <a:solidFill>
                  <a:schemeClr val="accent1"/>
                </a:solidFill>
              </a:defRPr>
            </a:lvl1pPr>
          </a:lstStyle>
          <a:p>
            <a:pPr lvl="0"/>
            <a:r>
              <a:rPr lang="sv-SE" dirty="0" err="1"/>
              <a:t>Add</a:t>
            </a:r>
            <a:r>
              <a:rPr lang="sv-SE" dirty="0"/>
              <a:t> </a:t>
            </a:r>
            <a:r>
              <a:rPr lang="sv-SE" dirty="0" err="1"/>
              <a:t>subtitle</a:t>
            </a:r>
            <a:endParaRPr lang="sv-SE" dirty="0"/>
          </a:p>
        </p:txBody>
      </p:sp>
      <p:pic>
        <p:nvPicPr>
          <p:cNvPr id="13" name="Bildobjekt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864995" y="5902959"/>
            <a:ext cx="4139803" cy="3864631"/>
          </a:xfrm>
          <a:prstGeom prst="rect">
            <a:avLst/>
          </a:prstGeom>
        </p:spPr>
      </p:pic>
    </p:spTree>
    <p:extLst>
      <p:ext uri="{BB962C8B-B14F-4D97-AF65-F5344CB8AC3E}">
        <p14:creationId xmlns:p14="http://schemas.microsoft.com/office/powerpoint/2010/main" val="315271841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v3">
    <p:spTree>
      <p:nvGrpSpPr>
        <p:cNvPr id="1" name=""/>
        <p:cNvGrpSpPr/>
        <p:nvPr/>
      </p:nvGrpSpPr>
      <p:grpSpPr>
        <a:xfrm>
          <a:off x="0" y="0"/>
          <a:ext cx="0" cy="0"/>
          <a:chOff x="0" y="0"/>
          <a:chExt cx="0" cy="0"/>
        </a:xfrm>
      </p:grpSpPr>
      <p:pic>
        <p:nvPicPr>
          <p:cNvPr id="26" name="Bildobjekt 25"/>
          <p:cNvPicPr>
            <a:picLocks noChangeAspect="1"/>
          </p:cNvPicPr>
          <p:nvPr userDrawn="1"/>
        </p:nvPicPr>
        <p:blipFill rotWithShape="1">
          <a:blip r:embed="rId2" cstate="screen">
            <a:extLst>
              <a:ext uri="{28A0092B-C50C-407E-A947-70E740481C1C}">
                <a14:useLocalDpi xmlns:a14="http://schemas.microsoft.com/office/drawing/2010/main"/>
              </a:ext>
            </a:extLst>
          </a:blip>
          <a:srcRect r="47408"/>
          <a:stretch/>
        </p:blipFill>
        <p:spPr>
          <a:xfrm>
            <a:off x="426808" y="428984"/>
            <a:ext cx="1122208" cy="1375531"/>
          </a:xfrm>
          <a:prstGeom prst="rect">
            <a:avLst/>
          </a:prstGeom>
        </p:spPr>
      </p:pic>
      <p:pic>
        <p:nvPicPr>
          <p:cNvPr id="21" name="Bildobjekt 20"/>
          <p:cNvPicPr>
            <a:picLocks noChangeAspect="1"/>
          </p:cNvPicPr>
          <p:nvPr userDrawn="1"/>
        </p:nvPicPr>
        <p:blipFill>
          <a:blip r:embed="rId3"/>
          <a:stretch>
            <a:fillRect/>
          </a:stretch>
        </p:blipFill>
        <p:spPr>
          <a:xfrm>
            <a:off x="7410177" y="2083774"/>
            <a:ext cx="5557632" cy="1872000"/>
          </a:xfrm>
          <a:prstGeom prst="rect">
            <a:avLst/>
          </a:prstGeom>
        </p:spPr>
      </p:pic>
      <p:sp>
        <p:nvSpPr>
          <p:cNvPr id="22" name="Shape 124"/>
          <p:cNvSpPr>
            <a:spLocks noGrp="1"/>
          </p:cNvSpPr>
          <p:nvPr>
            <p:ph type="title" hasCustomPrompt="1"/>
          </p:nvPr>
        </p:nvSpPr>
        <p:spPr>
          <a:xfrm>
            <a:off x="7690357" y="2342559"/>
            <a:ext cx="4813301" cy="779701"/>
          </a:xfrm>
          <a:prstGeom prst="rect">
            <a:avLst/>
          </a:prstGeom>
        </p:spPr>
        <p:txBody>
          <a:bodyPr wrap="square">
            <a:spAutoFit/>
          </a:bodyPr>
          <a:lstStyle>
            <a:lvl1pPr>
              <a:defRPr sz="4100">
                <a:solidFill>
                  <a:schemeClr val="accent1"/>
                </a:solidFill>
                <a:latin typeface="Arial" panose="020B0604020202020204" pitchFamily="34" charset="0"/>
                <a:cs typeface="Arial" panose="020B0604020202020204" pitchFamily="34" charset="0"/>
              </a:defRPr>
            </a:lvl1pPr>
          </a:lstStyle>
          <a:p>
            <a:r>
              <a:rPr lang="sv-SE" sz="4400" dirty="0" err="1">
                <a:solidFill>
                  <a:srgbClr val="9C610B"/>
                </a:solidFill>
                <a:latin typeface="Times New Roman"/>
                <a:cs typeface="Times New Roman"/>
              </a:rPr>
              <a:t>Add</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title</a:t>
            </a:r>
            <a:endParaRPr sz="4400" dirty="0">
              <a:solidFill>
                <a:srgbClr val="9C610B"/>
              </a:solidFill>
              <a:latin typeface="Times New Roman"/>
              <a:cs typeface="Times New Roman"/>
            </a:endParaRPr>
          </a:p>
        </p:txBody>
      </p:sp>
      <p:cxnSp>
        <p:nvCxnSpPr>
          <p:cNvPr id="23" name="Rak 22"/>
          <p:cNvCxnSpPr/>
          <p:nvPr userDrawn="1"/>
        </p:nvCxnSpPr>
        <p:spPr>
          <a:xfrm>
            <a:off x="7690358" y="3177247"/>
            <a:ext cx="5094230" cy="0"/>
          </a:xfrm>
          <a:prstGeom prst="line">
            <a:avLst/>
          </a:prstGeom>
          <a:noFill/>
          <a:ln w="9525" cap="flat" cmpd="sng">
            <a:solidFill>
              <a:srgbClr val="9C610B"/>
            </a:solidFill>
            <a:prstDash val="solid"/>
            <a:miter lim="400000"/>
          </a:ln>
          <a:effectLst/>
          <a:sp3d/>
        </p:spPr>
        <p:style>
          <a:lnRef idx="0">
            <a:scrgbClr r="0" g="0" b="0"/>
          </a:lnRef>
          <a:fillRef idx="0">
            <a:scrgbClr r="0" g="0" b="0"/>
          </a:fillRef>
          <a:effectRef idx="0">
            <a:scrgbClr r="0" g="0" b="0"/>
          </a:effectRef>
          <a:fontRef idx="none"/>
        </p:style>
      </p:cxnSp>
      <p:sp>
        <p:nvSpPr>
          <p:cNvPr id="24" name="Platshållare för text 7"/>
          <p:cNvSpPr>
            <a:spLocks noGrp="1"/>
          </p:cNvSpPr>
          <p:nvPr>
            <p:ph type="body" sz="quarter" idx="10" hasCustomPrompt="1"/>
          </p:nvPr>
        </p:nvSpPr>
        <p:spPr>
          <a:xfrm>
            <a:off x="7691170" y="3316694"/>
            <a:ext cx="4635500" cy="442877"/>
          </a:xfrm>
        </p:spPr>
        <p:txBody>
          <a:bodyPr vert="horz"/>
          <a:lstStyle>
            <a:lvl1pPr marL="0" indent="0">
              <a:buNone/>
              <a:defRPr sz="1400" b="1" kern="1200" cap="none" spc="100" baseline="0">
                <a:solidFill>
                  <a:schemeClr val="accent1"/>
                </a:solidFill>
              </a:defRPr>
            </a:lvl1pPr>
          </a:lstStyle>
          <a:p>
            <a:pPr lvl="0"/>
            <a:r>
              <a:rPr lang="sv-SE" dirty="0" err="1"/>
              <a:t>Add</a:t>
            </a:r>
            <a:r>
              <a:rPr lang="sv-SE" dirty="0"/>
              <a:t> </a:t>
            </a:r>
            <a:r>
              <a:rPr lang="sv-SE" dirty="0" err="1"/>
              <a:t>subtitle</a:t>
            </a:r>
            <a:endParaRPr lang="sv-SE" dirty="0"/>
          </a:p>
        </p:txBody>
      </p:sp>
      <p:pic>
        <p:nvPicPr>
          <p:cNvPr id="9" name="Bildobjekt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864995" y="5902959"/>
            <a:ext cx="4139803" cy="3864631"/>
          </a:xfrm>
          <a:prstGeom prst="rect">
            <a:avLst/>
          </a:prstGeom>
        </p:spPr>
      </p:pic>
      <p:pic>
        <p:nvPicPr>
          <p:cNvPr id="2050" name="Picture 2" descr="front picture"/>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26808" y="2342559"/>
            <a:ext cx="5433215" cy="571119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5038609" y="742258"/>
            <a:ext cx="8636933" cy="677108"/>
          </a:xfrm>
          <a:prstGeom prst="rect">
            <a:avLst/>
          </a:prstGeom>
        </p:spPr>
        <p:txBody>
          <a:bodyPr wrap="square">
            <a:spAutoFit/>
          </a:bodyPr>
          <a:lstStyle/>
          <a:p>
            <a:r>
              <a:rPr lang="en-US" sz="2400" b="1">
                <a:solidFill>
                  <a:srgbClr val="9C6114"/>
                </a:solidFill>
                <a:latin typeface="Adobe Garamond Pro" pitchFamily="18" charset="0"/>
              </a:rPr>
              <a:t>Wallenberg Centre for Molecular Medicine</a:t>
            </a:r>
          </a:p>
          <a:p>
            <a:r>
              <a:rPr lang="en-US" sz="1400" b="1">
                <a:solidFill>
                  <a:srgbClr val="9C6114"/>
                </a:solidFill>
              </a:rPr>
              <a:t>FACULTY OF MEDICINE | LUND UNIVERSITY</a:t>
            </a:r>
            <a:endParaRPr lang="sv-SE" sz="1400" b="1">
              <a:solidFill>
                <a:srgbClr val="9C6114"/>
              </a:solidFill>
            </a:endParaRPr>
          </a:p>
        </p:txBody>
      </p:sp>
      <p:pic>
        <p:nvPicPr>
          <p:cNvPr id="12" name="Picture 3" descr="C:\Users\mphy-uen\Desktop\Andrea\KAW Logotype LargeEnglish.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713185" y="521591"/>
            <a:ext cx="2231670" cy="1282924"/>
          </a:xfrm>
          <a:prstGeom prst="rect">
            <a:avLst/>
          </a:prstGeom>
          <a:noFill/>
          <a:effectLst>
            <a:outerShdw blurRad="50800" dist="50800" dir="5400000" algn="ctr" rotWithShape="0">
              <a:srgbClr val="FFFF00">
                <a:alpha val="0"/>
              </a:srgbClr>
            </a:outerShdw>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13" name="Picture 4" descr="C:\Users\mphy-uen\Desktop\Andrea\Region_skane_logo_cmyk.gif"/>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109024" y="521591"/>
            <a:ext cx="1386387" cy="1282924"/>
          </a:xfrm>
          <a:prstGeom prst="rect">
            <a:avLst/>
          </a:prstGeom>
          <a:noFill/>
          <a:effectLst>
            <a:outerShdw blurRad="50800" dist="50800" dir="5400000" algn="ctr" rotWithShape="0">
              <a:srgbClr val="FFFF00">
                <a:alpha val="0"/>
              </a:srgbClr>
            </a:outerShdw>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52231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v3 two lines">
    <p:spTree>
      <p:nvGrpSpPr>
        <p:cNvPr id="1" name=""/>
        <p:cNvGrpSpPr/>
        <p:nvPr/>
      </p:nvGrpSpPr>
      <p:grpSpPr>
        <a:xfrm>
          <a:off x="0" y="0"/>
          <a:ext cx="0" cy="0"/>
          <a:chOff x="0" y="0"/>
          <a:chExt cx="0" cy="0"/>
        </a:xfrm>
      </p:grpSpPr>
      <p:pic>
        <p:nvPicPr>
          <p:cNvPr id="25" name="Bildobjekt 24" descr="image9.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0512" y="217449"/>
            <a:ext cx="12564076" cy="9320761"/>
          </a:xfrm>
          <a:prstGeom prst="rect">
            <a:avLst/>
          </a:prstGeom>
        </p:spPr>
      </p:pic>
      <p:pic>
        <p:nvPicPr>
          <p:cNvPr id="26" name="Bildobjekt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530" y="417261"/>
            <a:ext cx="2133792" cy="1375531"/>
          </a:xfrm>
          <a:prstGeom prst="rect">
            <a:avLst/>
          </a:prstGeom>
        </p:spPr>
      </p:pic>
      <p:sp>
        <p:nvSpPr>
          <p:cNvPr id="10" name="Rektangel 9"/>
          <p:cNvSpPr/>
          <p:nvPr userDrawn="1"/>
        </p:nvSpPr>
        <p:spPr>
          <a:xfrm>
            <a:off x="5610035" y="2092006"/>
            <a:ext cx="7275600" cy="2520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sv-SE"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24"/>
          <p:cNvSpPr>
            <a:spLocks noGrp="1"/>
          </p:cNvSpPr>
          <p:nvPr>
            <p:ph type="title" hasCustomPrompt="1"/>
          </p:nvPr>
        </p:nvSpPr>
        <p:spPr>
          <a:xfrm>
            <a:off x="5951862" y="2281602"/>
            <a:ext cx="6562831" cy="1405283"/>
          </a:xfrm>
          <a:prstGeom prst="rect">
            <a:avLst/>
          </a:prstGeom>
        </p:spPr>
        <p:txBody>
          <a:bodyPr wrap="square" anchor="t" anchorCtr="0">
            <a:noAutofit/>
          </a:bodyPr>
          <a:lstStyle>
            <a:lvl1pPr>
              <a:defRPr sz="4800" b="0" i="0" dirty="0">
                <a:solidFill>
                  <a:schemeClr val="accent1"/>
                </a:solidFill>
                <a:latin typeface="Times New Roman" charset="0"/>
                <a:ea typeface="Times New Roman" charset="0"/>
                <a:cs typeface="Times New Roman" charset="0"/>
              </a:defRPr>
            </a:lvl1pPr>
          </a:lstStyle>
          <a:p>
            <a:r>
              <a:rPr lang="sv-SE" sz="4400" dirty="0" err="1">
                <a:solidFill>
                  <a:srgbClr val="9C610B"/>
                </a:solidFill>
                <a:latin typeface="Times New Roman"/>
                <a:cs typeface="Times New Roman"/>
              </a:rPr>
              <a:t>Title</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slide</a:t>
            </a:r>
            <a:r>
              <a:rPr lang="sv-SE" sz="4400" dirty="0">
                <a:solidFill>
                  <a:srgbClr val="9C610B"/>
                </a:solidFill>
                <a:latin typeface="Times New Roman"/>
                <a:cs typeface="Times New Roman"/>
              </a:rPr>
              <a:t> for </a:t>
            </a:r>
            <a:r>
              <a:rPr lang="sv-SE" sz="4400" dirty="0" err="1">
                <a:solidFill>
                  <a:srgbClr val="9C610B"/>
                </a:solidFill>
                <a:latin typeface="Times New Roman"/>
                <a:cs typeface="Times New Roman"/>
              </a:rPr>
              <a:t>longer</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headline</a:t>
            </a:r>
            <a:endParaRPr sz="4400" dirty="0">
              <a:solidFill>
                <a:srgbClr val="9C610B"/>
              </a:solidFill>
              <a:latin typeface="Times New Roman"/>
              <a:cs typeface="Times New Roman"/>
            </a:endParaRPr>
          </a:p>
        </p:txBody>
      </p:sp>
      <p:cxnSp>
        <p:nvCxnSpPr>
          <p:cNvPr id="12" name="Rak 11"/>
          <p:cNvCxnSpPr/>
          <p:nvPr userDrawn="1"/>
        </p:nvCxnSpPr>
        <p:spPr>
          <a:xfrm>
            <a:off x="5951863" y="3806179"/>
            <a:ext cx="6832725" cy="0"/>
          </a:xfrm>
          <a:prstGeom prst="line">
            <a:avLst/>
          </a:prstGeom>
          <a:noFill/>
          <a:ln w="9525" cap="flat" cmpd="sng">
            <a:solidFill>
              <a:srgbClr val="9C610B"/>
            </a:solidFill>
            <a:prstDash val="solid"/>
            <a:miter lim="400000"/>
          </a:ln>
          <a:effectLst/>
          <a:sp3d/>
        </p:spPr>
        <p:style>
          <a:lnRef idx="0">
            <a:scrgbClr r="0" g="0" b="0"/>
          </a:lnRef>
          <a:fillRef idx="0">
            <a:scrgbClr r="0" g="0" b="0"/>
          </a:fillRef>
          <a:effectRef idx="0">
            <a:scrgbClr r="0" g="0" b="0"/>
          </a:effectRef>
          <a:fontRef idx="none"/>
        </p:style>
      </p:cxnSp>
      <p:sp>
        <p:nvSpPr>
          <p:cNvPr id="13" name="Platshållare för text 7"/>
          <p:cNvSpPr>
            <a:spLocks noGrp="1"/>
          </p:cNvSpPr>
          <p:nvPr>
            <p:ph type="body" sz="quarter" idx="10" hasCustomPrompt="1"/>
          </p:nvPr>
        </p:nvSpPr>
        <p:spPr>
          <a:xfrm>
            <a:off x="5952675" y="3933295"/>
            <a:ext cx="4635500" cy="442877"/>
          </a:xfrm>
        </p:spPr>
        <p:txBody>
          <a:bodyPr vert="horz"/>
          <a:lstStyle>
            <a:lvl1pPr marL="0" indent="0">
              <a:buNone/>
              <a:defRPr sz="1400" b="1" kern="1200" cap="all" spc="100" baseline="0">
                <a:solidFill>
                  <a:schemeClr val="accent1"/>
                </a:solidFill>
              </a:defRPr>
            </a:lvl1pPr>
          </a:lstStyle>
          <a:p>
            <a:pPr lvl="0"/>
            <a:r>
              <a:rPr lang="sv-SE" dirty="0" err="1"/>
              <a:t>Add</a:t>
            </a:r>
            <a:r>
              <a:rPr lang="sv-SE" dirty="0"/>
              <a:t> </a:t>
            </a:r>
            <a:r>
              <a:rPr lang="sv-SE" dirty="0" err="1"/>
              <a:t>subtitle</a:t>
            </a:r>
            <a:endParaRPr lang="sv-SE" dirty="0"/>
          </a:p>
        </p:txBody>
      </p:sp>
      <p:pic>
        <p:nvPicPr>
          <p:cNvPr id="9" name="Bildobjekt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864995" y="5902959"/>
            <a:ext cx="4139803" cy="3864631"/>
          </a:xfrm>
          <a:prstGeom prst="rect">
            <a:avLst/>
          </a:prstGeom>
        </p:spPr>
      </p:pic>
    </p:spTree>
    <p:extLst>
      <p:ext uri="{BB962C8B-B14F-4D97-AF65-F5344CB8AC3E}">
        <p14:creationId xmlns:p14="http://schemas.microsoft.com/office/powerpoint/2010/main" val="264287911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v4">
    <p:spTree>
      <p:nvGrpSpPr>
        <p:cNvPr id="1" name=""/>
        <p:cNvGrpSpPr/>
        <p:nvPr/>
      </p:nvGrpSpPr>
      <p:grpSpPr>
        <a:xfrm>
          <a:off x="0" y="0"/>
          <a:ext cx="0" cy="0"/>
          <a:chOff x="0" y="0"/>
          <a:chExt cx="0" cy="0"/>
        </a:xfrm>
      </p:grpSpPr>
      <p:pic>
        <p:nvPicPr>
          <p:cNvPr id="10" name="Bildobjekt 9" descr="universitetshuset_ginko_4.jpg"/>
          <p:cNvPicPr>
            <a:picLocks noChangeAspect="1"/>
          </p:cNvPicPr>
          <p:nvPr userDrawn="1"/>
        </p:nvPicPr>
        <p:blipFill rotWithShape="1">
          <a:blip r:embed="rId2" cstate="screen">
            <a:extLst>
              <a:ext uri="{28A0092B-C50C-407E-A947-70E740481C1C}">
                <a14:useLocalDpi xmlns:a14="http://schemas.microsoft.com/office/drawing/2010/main"/>
              </a:ext>
            </a:extLst>
          </a:blip>
          <a:srcRect b="-284"/>
          <a:stretch/>
        </p:blipFill>
        <p:spPr>
          <a:xfrm>
            <a:off x="220512" y="217449"/>
            <a:ext cx="12564076" cy="9347480"/>
          </a:xfrm>
          <a:prstGeom prst="rect">
            <a:avLst/>
          </a:prstGeom>
        </p:spPr>
      </p:pic>
      <p:pic>
        <p:nvPicPr>
          <p:cNvPr id="21" name="Bildobjekt 20"/>
          <p:cNvPicPr>
            <a:picLocks noChangeAspect="1"/>
          </p:cNvPicPr>
          <p:nvPr userDrawn="1"/>
        </p:nvPicPr>
        <p:blipFill>
          <a:blip r:embed="rId3"/>
          <a:stretch>
            <a:fillRect/>
          </a:stretch>
        </p:blipFill>
        <p:spPr>
          <a:xfrm>
            <a:off x="7410177" y="2083774"/>
            <a:ext cx="5557632" cy="1872000"/>
          </a:xfrm>
          <a:prstGeom prst="rect">
            <a:avLst/>
          </a:prstGeom>
        </p:spPr>
      </p:pic>
      <p:sp>
        <p:nvSpPr>
          <p:cNvPr id="22" name="Shape 124"/>
          <p:cNvSpPr>
            <a:spLocks noGrp="1"/>
          </p:cNvSpPr>
          <p:nvPr>
            <p:ph type="title" hasCustomPrompt="1"/>
          </p:nvPr>
        </p:nvSpPr>
        <p:spPr>
          <a:xfrm>
            <a:off x="7690357" y="2342559"/>
            <a:ext cx="4813301" cy="779701"/>
          </a:xfrm>
          <a:prstGeom prst="rect">
            <a:avLst/>
          </a:prstGeom>
        </p:spPr>
        <p:txBody>
          <a:bodyPr wrap="square">
            <a:spAutoFit/>
          </a:bodyPr>
          <a:lstStyle>
            <a:lvl1pPr>
              <a:defRPr sz="4100">
                <a:solidFill>
                  <a:schemeClr val="accent1"/>
                </a:solidFill>
              </a:defRPr>
            </a:lvl1pPr>
          </a:lstStyle>
          <a:p>
            <a:r>
              <a:rPr lang="sv-SE" sz="4400" dirty="0" err="1">
                <a:solidFill>
                  <a:srgbClr val="9C610B"/>
                </a:solidFill>
                <a:latin typeface="Times New Roman"/>
                <a:cs typeface="Times New Roman"/>
              </a:rPr>
              <a:t>Add</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title</a:t>
            </a:r>
            <a:endParaRPr sz="4400" dirty="0">
              <a:solidFill>
                <a:srgbClr val="9C610B"/>
              </a:solidFill>
              <a:latin typeface="Times New Roman"/>
              <a:cs typeface="Times New Roman"/>
            </a:endParaRPr>
          </a:p>
        </p:txBody>
      </p:sp>
      <p:cxnSp>
        <p:nvCxnSpPr>
          <p:cNvPr id="23" name="Rak 22"/>
          <p:cNvCxnSpPr/>
          <p:nvPr userDrawn="1"/>
        </p:nvCxnSpPr>
        <p:spPr>
          <a:xfrm>
            <a:off x="7690358" y="3177247"/>
            <a:ext cx="5094230" cy="0"/>
          </a:xfrm>
          <a:prstGeom prst="line">
            <a:avLst/>
          </a:prstGeom>
          <a:noFill/>
          <a:ln w="9525" cap="flat" cmpd="sng">
            <a:solidFill>
              <a:srgbClr val="9C610B"/>
            </a:solidFill>
            <a:prstDash val="solid"/>
            <a:miter lim="400000"/>
          </a:ln>
          <a:effectLst/>
          <a:sp3d/>
        </p:spPr>
        <p:style>
          <a:lnRef idx="0">
            <a:scrgbClr r="0" g="0" b="0"/>
          </a:lnRef>
          <a:fillRef idx="0">
            <a:scrgbClr r="0" g="0" b="0"/>
          </a:fillRef>
          <a:effectRef idx="0">
            <a:scrgbClr r="0" g="0" b="0"/>
          </a:effectRef>
          <a:fontRef idx="none"/>
        </p:style>
      </p:cxnSp>
      <p:sp>
        <p:nvSpPr>
          <p:cNvPr id="24" name="Platshållare för text 7"/>
          <p:cNvSpPr>
            <a:spLocks noGrp="1"/>
          </p:cNvSpPr>
          <p:nvPr>
            <p:ph type="body" sz="quarter" idx="10" hasCustomPrompt="1"/>
          </p:nvPr>
        </p:nvSpPr>
        <p:spPr>
          <a:xfrm>
            <a:off x="7691170" y="3316694"/>
            <a:ext cx="4635500" cy="442877"/>
          </a:xfrm>
        </p:spPr>
        <p:txBody>
          <a:bodyPr vert="horz"/>
          <a:lstStyle>
            <a:lvl1pPr marL="0" indent="0">
              <a:buNone/>
              <a:defRPr sz="1400" b="1" kern="1200" cap="all" spc="100" baseline="0">
                <a:solidFill>
                  <a:schemeClr val="accent1"/>
                </a:solidFill>
              </a:defRPr>
            </a:lvl1pPr>
          </a:lstStyle>
          <a:p>
            <a:pPr lvl="0"/>
            <a:r>
              <a:rPr lang="sv-SE" dirty="0" err="1"/>
              <a:t>Add</a:t>
            </a:r>
            <a:r>
              <a:rPr lang="sv-SE" dirty="0"/>
              <a:t> </a:t>
            </a:r>
            <a:r>
              <a:rPr lang="sv-SE" dirty="0" err="1"/>
              <a:t>subtitle</a:t>
            </a:r>
            <a:endParaRPr lang="sv-SE" dirty="0"/>
          </a:p>
        </p:txBody>
      </p:sp>
      <p:pic>
        <p:nvPicPr>
          <p:cNvPr id="12" name="Bildobjekt 11" descr="Dubbellogotyp-LU350-ENG-neg.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24529" y="417261"/>
            <a:ext cx="2133794" cy="1375532"/>
          </a:xfrm>
          <a:prstGeom prst="rect">
            <a:avLst/>
          </a:prstGeom>
        </p:spPr>
      </p:pic>
      <p:pic>
        <p:nvPicPr>
          <p:cNvPr id="9" name="Bildobjekt 8"/>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864995" y="5902959"/>
            <a:ext cx="4139803" cy="3864631"/>
          </a:xfrm>
          <a:prstGeom prst="rect">
            <a:avLst/>
          </a:prstGeom>
        </p:spPr>
      </p:pic>
    </p:spTree>
    <p:extLst>
      <p:ext uri="{BB962C8B-B14F-4D97-AF65-F5344CB8AC3E}">
        <p14:creationId xmlns:p14="http://schemas.microsoft.com/office/powerpoint/2010/main" val="90797842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v4 two lines">
    <p:spTree>
      <p:nvGrpSpPr>
        <p:cNvPr id="1" name=""/>
        <p:cNvGrpSpPr/>
        <p:nvPr/>
      </p:nvGrpSpPr>
      <p:grpSpPr>
        <a:xfrm>
          <a:off x="0" y="0"/>
          <a:ext cx="0" cy="0"/>
          <a:chOff x="0" y="0"/>
          <a:chExt cx="0" cy="0"/>
        </a:xfrm>
      </p:grpSpPr>
      <p:pic>
        <p:nvPicPr>
          <p:cNvPr id="10" name="Bildobjekt 9" descr="universitetshuset_ginko_4.jpg"/>
          <p:cNvPicPr>
            <a:picLocks noChangeAspect="1"/>
          </p:cNvPicPr>
          <p:nvPr userDrawn="1"/>
        </p:nvPicPr>
        <p:blipFill rotWithShape="1">
          <a:blip r:embed="rId2" cstate="screen">
            <a:extLst>
              <a:ext uri="{28A0092B-C50C-407E-A947-70E740481C1C}">
                <a14:useLocalDpi xmlns:a14="http://schemas.microsoft.com/office/drawing/2010/main"/>
              </a:ext>
            </a:extLst>
          </a:blip>
          <a:srcRect b="-284"/>
          <a:stretch/>
        </p:blipFill>
        <p:spPr>
          <a:xfrm>
            <a:off x="220512" y="217449"/>
            <a:ext cx="12564076" cy="9347480"/>
          </a:xfrm>
          <a:prstGeom prst="rect">
            <a:avLst/>
          </a:prstGeom>
        </p:spPr>
      </p:pic>
      <p:pic>
        <p:nvPicPr>
          <p:cNvPr id="12" name="Bildobjekt 11" descr="Dubbellogotyp-LU350-ENG-ne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529" y="417261"/>
            <a:ext cx="2133794" cy="1375532"/>
          </a:xfrm>
          <a:prstGeom prst="rect">
            <a:avLst/>
          </a:prstGeom>
        </p:spPr>
      </p:pic>
      <p:sp>
        <p:nvSpPr>
          <p:cNvPr id="9" name="Rektangel 8"/>
          <p:cNvSpPr/>
          <p:nvPr userDrawn="1"/>
        </p:nvSpPr>
        <p:spPr>
          <a:xfrm>
            <a:off x="5610035" y="2092006"/>
            <a:ext cx="7275600" cy="2520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sv-SE"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24"/>
          <p:cNvSpPr>
            <a:spLocks noGrp="1"/>
          </p:cNvSpPr>
          <p:nvPr>
            <p:ph type="title" hasCustomPrompt="1"/>
          </p:nvPr>
        </p:nvSpPr>
        <p:spPr>
          <a:xfrm>
            <a:off x="5951862" y="2281602"/>
            <a:ext cx="6562831" cy="1405283"/>
          </a:xfrm>
          <a:prstGeom prst="rect">
            <a:avLst/>
          </a:prstGeom>
        </p:spPr>
        <p:txBody>
          <a:bodyPr wrap="square" anchor="t" anchorCtr="0">
            <a:noAutofit/>
          </a:bodyPr>
          <a:lstStyle>
            <a:lvl1pPr>
              <a:defRPr sz="4100" baseline="0">
                <a:solidFill>
                  <a:schemeClr val="accent1"/>
                </a:solidFill>
              </a:defRPr>
            </a:lvl1pPr>
          </a:lstStyle>
          <a:p>
            <a:r>
              <a:rPr lang="sv-SE" sz="4400" dirty="0" err="1">
                <a:solidFill>
                  <a:srgbClr val="9C610B"/>
                </a:solidFill>
                <a:latin typeface="Times New Roman"/>
                <a:cs typeface="Times New Roman"/>
              </a:rPr>
              <a:t>Title</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slide</a:t>
            </a:r>
            <a:r>
              <a:rPr lang="sv-SE" sz="4400" dirty="0">
                <a:solidFill>
                  <a:srgbClr val="9C610B"/>
                </a:solidFill>
                <a:latin typeface="Times New Roman"/>
                <a:cs typeface="Times New Roman"/>
              </a:rPr>
              <a:t> for </a:t>
            </a:r>
            <a:r>
              <a:rPr lang="sv-SE" sz="4400" dirty="0" err="1">
                <a:solidFill>
                  <a:srgbClr val="9C610B"/>
                </a:solidFill>
                <a:latin typeface="Times New Roman"/>
                <a:cs typeface="Times New Roman"/>
              </a:rPr>
              <a:t>longer</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headline</a:t>
            </a:r>
            <a:endParaRPr sz="4400" dirty="0">
              <a:solidFill>
                <a:srgbClr val="9C610B"/>
              </a:solidFill>
              <a:latin typeface="Times New Roman"/>
              <a:cs typeface="Times New Roman"/>
            </a:endParaRPr>
          </a:p>
        </p:txBody>
      </p:sp>
      <p:cxnSp>
        <p:nvCxnSpPr>
          <p:cNvPr id="13" name="Rak 12"/>
          <p:cNvCxnSpPr/>
          <p:nvPr userDrawn="1"/>
        </p:nvCxnSpPr>
        <p:spPr>
          <a:xfrm>
            <a:off x="5951863" y="3806179"/>
            <a:ext cx="6832725" cy="0"/>
          </a:xfrm>
          <a:prstGeom prst="line">
            <a:avLst/>
          </a:prstGeom>
          <a:noFill/>
          <a:ln w="9525" cap="flat" cmpd="sng">
            <a:solidFill>
              <a:srgbClr val="9C610B"/>
            </a:solidFill>
            <a:prstDash val="solid"/>
            <a:miter lim="400000"/>
          </a:ln>
          <a:effectLst/>
          <a:sp3d/>
        </p:spPr>
        <p:style>
          <a:lnRef idx="0">
            <a:scrgbClr r="0" g="0" b="0"/>
          </a:lnRef>
          <a:fillRef idx="0">
            <a:scrgbClr r="0" g="0" b="0"/>
          </a:fillRef>
          <a:effectRef idx="0">
            <a:scrgbClr r="0" g="0" b="0"/>
          </a:effectRef>
          <a:fontRef idx="none"/>
        </p:style>
      </p:cxnSp>
      <p:sp>
        <p:nvSpPr>
          <p:cNvPr id="15" name="Platshållare för text 7"/>
          <p:cNvSpPr>
            <a:spLocks noGrp="1"/>
          </p:cNvSpPr>
          <p:nvPr>
            <p:ph type="body" sz="quarter" idx="10" hasCustomPrompt="1"/>
          </p:nvPr>
        </p:nvSpPr>
        <p:spPr>
          <a:xfrm>
            <a:off x="5952675" y="3933295"/>
            <a:ext cx="4635500" cy="442877"/>
          </a:xfrm>
        </p:spPr>
        <p:txBody>
          <a:bodyPr vert="horz"/>
          <a:lstStyle>
            <a:lvl1pPr marL="0" indent="0">
              <a:buNone/>
              <a:defRPr sz="1400" b="1" kern="1200" cap="all" spc="100" baseline="0">
                <a:solidFill>
                  <a:schemeClr val="accent1"/>
                </a:solidFill>
              </a:defRPr>
            </a:lvl1pPr>
          </a:lstStyle>
          <a:p>
            <a:pPr lvl="0"/>
            <a:r>
              <a:rPr lang="sv-SE" dirty="0" err="1"/>
              <a:t>Add</a:t>
            </a:r>
            <a:r>
              <a:rPr lang="sv-SE" dirty="0"/>
              <a:t> </a:t>
            </a:r>
            <a:r>
              <a:rPr lang="sv-SE" dirty="0" err="1"/>
              <a:t>subtitle</a:t>
            </a:r>
            <a:endParaRPr lang="sv-SE" dirty="0"/>
          </a:p>
        </p:txBody>
      </p:sp>
      <p:pic>
        <p:nvPicPr>
          <p:cNvPr id="16" name="Bildobjekt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864995" y="5902959"/>
            <a:ext cx="4139803" cy="3864631"/>
          </a:xfrm>
          <a:prstGeom prst="rect">
            <a:avLst/>
          </a:prstGeom>
        </p:spPr>
      </p:pic>
    </p:spTree>
    <p:extLst>
      <p:ext uri="{BB962C8B-B14F-4D97-AF65-F5344CB8AC3E}">
        <p14:creationId xmlns:p14="http://schemas.microsoft.com/office/powerpoint/2010/main" val="343457948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v5">
    <p:spTree>
      <p:nvGrpSpPr>
        <p:cNvPr id="1" name=""/>
        <p:cNvGrpSpPr/>
        <p:nvPr/>
      </p:nvGrpSpPr>
      <p:grpSpPr>
        <a:xfrm>
          <a:off x="0" y="0"/>
          <a:ext cx="0" cy="0"/>
          <a:chOff x="0" y="0"/>
          <a:chExt cx="0" cy="0"/>
        </a:xfrm>
      </p:grpSpPr>
      <p:pic>
        <p:nvPicPr>
          <p:cNvPr id="10" name="Bildobjekt 9" descr="_DSC7609©Ruona 1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0512" y="217449"/>
            <a:ext cx="12564077" cy="9320761"/>
          </a:xfrm>
          <a:prstGeom prst="rect">
            <a:avLst/>
          </a:prstGeom>
        </p:spPr>
      </p:pic>
      <p:pic>
        <p:nvPicPr>
          <p:cNvPr id="26" name="Bildobjekt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530" y="417261"/>
            <a:ext cx="2133792" cy="1375531"/>
          </a:xfrm>
          <a:prstGeom prst="rect">
            <a:avLst/>
          </a:prstGeom>
        </p:spPr>
      </p:pic>
      <p:pic>
        <p:nvPicPr>
          <p:cNvPr id="21" name="Bildobjekt 20"/>
          <p:cNvPicPr>
            <a:picLocks noChangeAspect="1"/>
          </p:cNvPicPr>
          <p:nvPr userDrawn="1"/>
        </p:nvPicPr>
        <p:blipFill>
          <a:blip r:embed="rId4"/>
          <a:stretch>
            <a:fillRect/>
          </a:stretch>
        </p:blipFill>
        <p:spPr>
          <a:xfrm>
            <a:off x="7410177" y="2083774"/>
            <a:ext cx="5557632" cy="1872000"/>
          </a:xfrm>
          <a:prstGeom prst="rect">
            <a:avLst/>
          </a:prstGeom>
        </p:spPr>
      </p:pic>
      <p:sp>
        <p:nvSpPr>
          <p:cNvPr id="22" name="Shape 124"/>
          <p:cNvSpPr>
            <a:spLocks noGrp="1"/>
          </p:cNvSpPr>
          <p:nvPr>
            <p:ph type="title" hasCustomPrompt="1"/>
          </p:nvPr>
        </p:nvSpPr>
        <p:spPr>
          <a:xfrm>
            <a:off x="7690357" y="2342559"/>
            <a:ext cx="4813301" cy="779701"/>
          </a:xfrm>
          <a:prstGeom prst="rect">
            <a:avLst/>
          </a:prstGeom>
        </p:spPr>
        <p:txBody>
          <a:bodyPr wrap="square">
            <a:spAutoFit/>
          </a:bodyPr>
          <a:lstStyle>
            <a:lvl1pPr>
              <a:defRPr sz="4100">
                <a:solidFill>
                  <a:schemeClr val="accent1"/>
                </a:solidFill>
              </a:defRPr>
            </a:lvl1pPr>
          </a:lstStyle>
          <a:p>
            <a:r>
              <a:rPr lang="sv-SE" sz="4400" dirty="0" err="1">
                <a:solidFill>
                  <a:srgbClr val="9C610B"/>
                </a:solidFill>
                <a:latin typeface="Times New Roman"/>
                <a:cs typeface="Times New Roman"/>
              </a:rPr>
              <a:t>Add</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title</a:t>
            </a:r>
            <a:endParaRPr sz="4400" dirty="0">
              <a:solidFill>
                <a:srgbClr val="9C610B"/>
              </a:solidFill>
              <a:latin typeface="Times New Roman"/>
              <a:cs typeface="Times New Roman"/>
            </a:endParaRPr>
          </a:p>
        </p:txBody>
      </p:sp>
      <p:cxnSp>
        <p:nvCxnSpPr>
          <p:cNvPr id="23" name="Rak 22"/>
          <p:cNvCxnSpPr/>
          <p:nvPr userDrawn="1"/>
        </p:nvCxnSpPr>
        <p:spPr>
          <a:xfrm>
            <a:off x="7690358" y="3177247"/>
            <a:ext cx="5094230" cy="0"/>
          </a:xfrm>
          <a:prstGeom prst="line">
            <a:avLst/>
          </a:prstGeom>
          <a:noFill/>
          <a:ln w="9525" cap="flat" cmpd="sng">
            <a:solidFill>
              <a:srgbClr val="9C610B"/>
            </a:solidFill>
            <a:prstDash val="solid"/>
            <a:miter lim="400000"/>
          </a:ln>
          <a:effectLst/>
          <a:sp3d/>
        </p:spPr>
        <p:style>
          <a:lnRef idx="0">
            <a:scrgbClr r="0" g="0" b="0"/>
          </a:lnRef>
          <a:fillRef idx="0">
            <a:scrgbClr r="0" g="0" b="0"/>
          </a:fillRef>
          <a:effectRef idx="0">
            <a:scrgbClr r="0" g="0" b="0"/>
          </a:effectRef>
          <a:fontRef idx="none"/>
        </p:style>
      </p:cxnSp>
      <p:sp>
        <p:nvSpPr>
          <p:cNvPr id="24" name="Platshållare för text 7"/>
          <p:cNvSpPr>
            <a:spLocks noGrp="1"/>
          </p:cNvSpPr>
          <p:nvPr>
            <p:ph type="body" sz="quarter" idx="10" hasCustomPrompt="1"/>
          </p:nvPr>
        </p:nvSpPr>
        <p:spPr>
          <a:xfrm>
            <a:off x="7691170" y="3316694"/>
            <a:ext cx="4635500" cy="442877"/>
          </a:xfrm>
        </p:spPr>
        <p:txBody>
          <a:bodyPr vert="horz"/>
          <a:lstStyle>
            <a:lvl1pPr marL="0" indent="0">
              <a:buNone/>
              <a:defRPr sz="1400" b="1" kern="1200" cap="all" spc="100" baseline="0">
                <a:solidFill>
                  <a:schemeClr val="accent1"/>
                </a:solidFill>
              </a:defRPr>
            </a:lvl1pPr>
          </a:lstStyle>
          <a:p>
            <a:pPr lvl="0"/>
            <a:r>
              <a:rPr lang="sv-SE" dirty="0" err="1"/>
              <a:t>Add</a:t>
            </a:r>
            <a:r>
              <a:rPr lang="sv-SE" dirty="0"/>
              <a:t> </a:t>
            </a:r>
            <a:r>
              <a:rPr lang="sv-SE" dirty="0" err="1"/>
              <a:t>subtitle</a:t>
            </a:r>
            <a:endParaRPr lang="sv-SE" dirty="0"/>
          </a:p>
        </p:txBody>
      </p:sp>
      <p:pic>
        <p:nvPicPr>
          <p:cNvPr id="9" name="Bildobjekt 8"/>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864995" y="5902959"/>
            <a:ext cx="4139803" cy="3864631"/>
          </a:xfrm>
          <a:prstGeom prst="rect">
            <a:avLst/>
          </a:prstGeom>
        </p:spPr>
      </p:pic>
    </p:spTree>
    <p:extLst>
      <p:ext uri="{BB962C8B-B14F-4D97-AF65-F5344CB8AC3E}">
        <p14:creationId xmlns:p14="http://schemas.microsoft.com/office/powerpoint/2010/main" val="26861674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v5 two lines">
    <p:spTree>
      <p:nvGrpSpPr>
        <p:cNvPr id="1" name=""/>
        <p:cNvGrpSpPr/>
        <p:nvPr/>
      </p:nvGrpSpPr>
      <p:grpSpPr>
        <a:xfrm>
          <a:off x="0" y="0"/>
          <a:ext cx="0" cy="0"/>
          <a:chOff x="0" y="0"/>
          <a:chExt cx="0" cy="0"/>
        </a:xfrm>
      </p:grpSpPr>
      <p:pic>
        <p:nvPicPr>
          <p:cNvPr id="10" name="Bildobjekt 9" descr="_DSC7609©Ruona 1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0512" y="217449"/>
            <a:ext cx="12564077" cy="9320761"/>
          </a:xfrm>
          <a:prstGeom prst="rect">
            <a:avLst/>
          </a:prstGeom>
        </p:spPr>
      </p:pic>
      <p:pic>
        <p:nvPicPr>
          <p:cNvPr id="26" name="Bildobjekt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530" y="417261"/>
            <a:ext cx="2133792" cy="1375531"/>
          </a:xfrm>
          <a:prstGeom prst="rect">
            <a:avLst/>
          </a:prstGeom>
        </p:spPr>
      </p:pic>
      <p:sp>
        <p:nvSpPr>
          <p:cNvPr id="9" name="Rektangel 8"/>
          <p:cNvSpPr/>
          <p:nvPr userDrawn="1"/>
        </p:nvSpPr>
        <p:spPr>
          <a:xfrm>
            <a:off x="5610035" y="2092006"/>
            <a:ext cx="7275600" cy="2520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sv-SE"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24"/>
          <p:cNvSpPr>
            <a:spLocks noGrp="1"/>
          </p:cNvSpPr>
          <p:nvPr>
            <p:ph type="title" hasCustomPrompt="1"/>
          </p:nvPr>
        </p:nvSpPr>
        <p:spPr>
          <a:xfrm>
            <a:off x="5951862" y="2281602"/>
            <a:ext cx="6562831" cy="1405283"/>
          </a:xfrm>
          <a:prstGeom prst="rect">
            <a:avLst/>
          </a:prstGeom>
        </p:spPr>
        <p:txBody>
          <a:bodyPr wrap="square" anchor="t" anchorCtr="0">
            <a:noAutofit/>
          </a:bodyPr>
          <a:lstStyle>
            <a:lvl1pPr>
              <a:defRPr sz="4100" baseline="0">
                <a:solidFill>
                  <a:schemeClr val="accent1"/>
                </a:solidFill>
              </a:defRPr>
            </a:lvl1pPr>
          </a:lstStyle>
          <a:p>
            <a:r>
              <a:rPr lang="sv-SE" sz="4400" dirty="0" err="1">
                <a:solidFill>
                  <a:srgbClr val="9C610B"/>
                </a:solidFill>
                <a:latin typeface="Times New Roman"/>
                <a:cs typeface="Times New Roman"/>
              </a:rPr>
              <a:t>Title</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slide</a:t>
            </a:r>
            <a:r>
              <a:rPr lang="sv-SE" sz="4400" dirty="0">
                <a:solidFill>
                  <a:srgbClr val="9C610B"/>
                </a:solidFill>
                <a:latin typeface="Times New Roman"/>
                <a:cs typeface="Times New Roman"/>
              </a:rPr>
              <a:t> for </a:t>
            </a:r>
            <a:r>
              <a:rPr lang="sv-SE" sz="4400" dirty="0" err="1">
                <a:solidFill>
                  <a:srgbClr val="9C610B"/>
                </a:solidFill>
                <a:latin typeface="Times New Roman"/>
                <a:cs typeface="Times New Roman"/>
              </a:rPr>
              <a:t>longer</a:t>
            </a:r>
            <a:r>
              <a:rPr lang="sv-SE" sz="4400" dirty="0">
                <a:solidFill>
                  <a:srgbClr val="9C610B"/>
                </a:solidFill>
                <a:latin typeface="Times New Roman"/>
                <a:cs typeface="Times New Roman"/>
              </a:rPr>
              <a:t> </a:t>
            </a:r>
            <a:r>
              <a:rPr lang="sv-SE" sz="4400" dirty="0" err="1">
                <a:solidFill>
                  <a:srgbClr val="9C610B"/>
                </a:solidFill>
                <a:latin typeface="Times New Roman"/>
                <a:cs typeface="Times New Roman"/>
              </a:rPr>
              <a:t>headline</a:t>
            </a:r>
            <a:endParaRPr sz="4400" dirty="0">
              <a:solidFill>
                <a:srgbClr val="9C610B"/>
              </a:solidFill>
              <a:latin typeface="Times New Roman"/>
              <a:cs typeface="Times New Roman"/>
            </a:endParaRPr>
          </a:p>
        </p:txBody>
      </p:sp>
      <p:cxnSp>
        <p:nvCxnSpPr>
          <p:cNvPr id="12" name="Rak 11"/>
          <p:cNvCxnSpPr/>
          <p:nvPr userDrawn="1"/>
        </p:nvCxnSpPr>
        <p:spPr>
          <a:xfrm>
            <a:off x="5951863" y="3806179"/>
            <a:ext cx="6832725" cy="0"/>
          </a:xfrm>
          <a:prstGeom prst="line">
            <a:avLst/>
          </a:prstGeom>
          <a:noFill/>
          <a:ln w="9525" cap="flat" cmpd="sng">
            <a:solidFill>
              <a:srgbClr val="9C610B"/>
            </a:solidFill>
            <a:prstDash val="solid"/>
            <a:miter lim="400000"/>
          </a:ln>
          <a:effectLst/>
          <a:sp3d/>
        </p:spPr>
        <p:style>
          <a:lnRef idx="0">
            <a:scrgbClr r="0" g="0" b="0"/>
          </a:lnRef>
          <a:fillRef idx="0">
            <a:scrgbClr r="0" g="0" b="0"/>
          </a:fillRef>
          <a:effectRef idx="0">
            <a:scrgbClr r="0" g="0" b="0"/>
          </a:effectRef>
          <a:fontRef idx="none"/>
        </p:style>
      </p:cxnSp>
      <p:sp>
        <p:nvSpPr>
          <p:cNvPr id="13" name="Platshållare för text 7"/>
          <p:cNvSpPr>
            <a:spLocks noGrp="1"/>
          </p:cNvSpPr>
          <p:nvPr>
            <p:ph type="body" sz="quarter" idx="10" hasCustomPrompt="1"/>
          </p:nvPr>
        </p:nvSpPr>
        <p:spPr>
          <a:xfrm>
            <a:off x="5952675" y="3933295"/>
            <a:ext cx="4635500" cy="442877"/>
          </a:xfrm>
        </p:spPr>
        <p:txBody>
          <a:bodyPr vert="horz"/>
          <a:lstStyle>
            <a:lvl1pPr marL="0" indent="0">
              <a:buNone/>
              <a:defRPr sz="1400" b="1" kern="1200" cap="all" spc="100" baseline="0">
                <a:solidFill>
                  <a:schemeClr val="accent1"/>
                </a:solidFill>
              </a:defRPr>
            </a:lvl1pPr>
          </a:lstStyle>
          <a:p>
            <a:pPr lvl="0"/>
            <a:r>
              <a:rPr lang="sv-SE" dirty="0" err="1"/>
              <a:t>Add</a:t>
            </a:r>
            <a:r>
              <a:rPr lang="sv-SE" dirty="0"/>
              <a:t> </a:t>
            </a:r>
            <a:r>
              <a:rPr lang="sv-SE" dirty="0" err="1"/>
              <a:t>subtitle</a:t>
            </a:r>
            <a:endParaRPr lang="sv-SE" dirty="0"/>
          </a:p>
        </p:txBody>
      </p:sp>
      <p:pic>
        <p:nvPicPr>
          <p:cNvPr id="15" name="Bildobjekt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864995" y="5902959"/>
            <a:ext cx="4139803" cy="3864631"/>
          </a:xfrm>
          <a:prstGeom prst="rect">
            <a:avLst/>
          </a:prstGeom>
        </p:spPr>
      </p:pic>
    </p:spTree>
    <p:extLst>
      <p:ext uri="{BB962C8B-B14F-4D97-AF65-F5344CB8AC3E}">
        <p14:creationId xmlns:p14="http://schemas.microsoft.com/office/powerpoint/2010/main" val="13552267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828800" y="444501"/>
            <a:ext cx="10223499" cy="2159000"/>
          </a:xfrm>
          <a:prstGeom prst="rect">
            <a:avLst/>
          </a:prstGeom>
          <a:ln w="12700">
            <a:miter lim="400000"/>
          </a:ln>
          <a:extLst>
            <a:ext uri="{C572A759-6A51-4108-AA02-DFA0A04FC94B}">
              <ma14:wrappingTextBoxFlag xmlns="" xmlns:ma14="http://schemas.microsoft.com/office/mac/drawingml/2011/main" val="1"/>
            </a:ext>
          </a:extLst>
        </p:spPr>
        <p:txBody>
          <a:bodyPr lIns="50797" tIns="50797" rIns="50797" bIns="50797" anchor="ctr">
            <a:normAutofit/>
          </a:bodyPr>
          <a:lstStyle/>
          <a:p>
            <a:r>
              <a:rPr lang="sv-SE" dirty="0" err="1"/>
              <a:t>Headline</a:t>
            </a:r>
            <a:endParaRPr dirty="0"/>
          </a:p>
        </p:txBody>
      </p:sp>
      <p:sp>
        <p:nvSpPr>
          <p:cNvPr id="3" name="Shape 3"/>
          <p:cNvSpPr>
            <a:spLocks noGrp="1"/>
          </p:cNvSpPr>
          <p:nvPr>
            <p:ph type="body" idx="1"/>
          </p:nvPr>
        </p:nvSpPr>
        <p:spPr>
          <a:xfrm>
            <a:off x="1828800" y="2603501"/>
            <a:ext cx="10223499" cy="6286500"/>
          </a:xfrm>
          <a:prstGeom prst="rect">
            <a:avLst/>
          </a:prstGeom>
          <a:ln w="12700">
            <a:miter lim="400000"/>
          </a:ln>
          <a:extLst>
            <a:ext uri="{C572A759-6A51-4108-AA02-DFA0A04FC94B}">
              <ma14:wrappingTextBoxFlag xmlns="" xmlns:ma14="http://schemas.microsoft.com/office/mac/drawingml/2011/main" val="1"/>
            </a:ext>
          </a:extLst>
        </p:spPr>
        <p:txBody>
          <a:bodyPr lIns="50797" tIns="50797" rIns="50797" bIns="50797" anchor="t">
            <a:normAutofit/>
          </a:bodyPr>
          <a:lstStyle/>
          <a:p>
            <a:r>
              <a:rPr lang="sv-SE" dirty="0"/>
              <a:t>Text </a:t>
            </a:r>
            <a:r>
              <a:rPr lang="sv-SE" dirty="0" err="1"/>
              <a:t>level</a:t>
            </a:r>
            <a:r>
              <a:rPr lang="sv-SE" dirty="0"/>
              <a:t> </a:t>
            </a:r>
            <a:r>
              <a:rPr lang="sv-SE" dirty="0" err="1"/>
              <a:t>one</a:t>
            </a:r>
            <a:endParaRPr dirty="0"/>
          </a:p>
          <a:p>
            <a:pPr lvl="1"/>
            <a:r>
              <a:rPr lang="sv-SE" dirty="0"/>
              <a:t>Text </a:t>
            </a:r>
            <a:r>
              <a:rPr lang="sv-SE" dirty="0" err="1"/>
              <a:t>level</a:t>
            </a:r>
            <a:r>
              <a:rPr lang="sv-SE" dirty="0"/>
              <a:t> </a:t>
            </a:r>
            <a:r>
              <a:rPr lang="sv-SE" dirty="0" err="1"/>
              <a:t>two</a:t>
            </a:r>
            <a:endParaRPr dirty="0"/>
          </a:p>
          <a:p>
            <a:pPr lvl="2"/>
            <a:r>
              <a:rPr lang="sv-SE" dirty="0"/>
              <a:t>Text </a:t>
            </a:r>
            <a:r>
              <a:rPr lang="sv-SE" dirty="0" err="1"/>
              <a:t>level</a:t>
            </a:r>
            <a:r>
              <a:rPr lang="sv-SE" dirty="0"/>
              <a:t> </a:t>
            </a:r>
            <a:r>
              <a:rPr lang="sv-SE" dirty="0" err="1"/>
              <a:t>three</a:t>
            </a:r>
            <a:endParaRPr dirty="0"/>
          </a:p>
          <a:p>
            <a:pPr lvl="3"/>
            <a:r>
              <a:rPr lang="sv-SE" dirty="0"/>
              <a:t>Text </a:t>
            </a:r>
            <a:r>
              <a:rPr lang="sv-SE" dirty="0" err="1"/>
              <a:t>level</a:t>
            </a:r>
            <a:r>
              <a:rPr lang="sv-SE" dirty="0"/>
              <a:t> </a:t>
            </a:r>
            <a:r>
              <a:rPr lang="sv-SE" dirty="0" err="1"/>
              <a:t>four</a:t>
            </a:r>
            <a:endParaRPr dirty="0"/>
          </a:p>
          <a:p>
            <a:pPr lvl="4"/>
            <a:r>
              <a:rPr lang="sv-SE" dirty="0"/>
              <a:t>Text </a:t>
            </a:r>
            <a:r>
              <a:rPr lang="sv-SE" dirty="0" err="1"/>
              <a:t>level</a:t>
            </a:r>
            <a:r>
              <a:rPr lang="sv-SE" dirty="0"/>
              <a:t> </a:t>
            </a:r>
            <a:r>
              <a:rPr lang="sv-SE" dirty="0" err="1"/>
              <a:t>five</a:t>
            </a:r>
            <a:endParaRPr dirty="0"/>
          </a:p>
        </p:txBody>
      </p:sp>
    </p:spTree>
  </p:cSld>
  <p:clrMap bg1="lt1" tx1="dk1" bg2="lt2" tx2="dk2" accent1="accent1" accent2="accent2" accent3="accent3" accent4="accent4" accent5="accent5" accent6="accent6" hlink="hlink" folHlink="folHlink"/>
  <p:sldLayoutIdLst>
    <p:sldLayoutId id="2147483665" r:id="rId1"/>
    <p:sldLayoutId id="2147483668" r:id="rId2"/>
    <p:sldLayoutId id="2147483672" r:id="rId3"/>
    <p:sldLayoutId id="2147483680" r:id="rId4"/>
    <p:sldLayoutId id="2147483681" r:id="rId5"/>
    <p:sldLayoutId id="2147483675" r:id="rId6"/>
    <p:sldLayoutId id="2147483676" r:id="rId7"/>
    <p:sldLayoutId id="2147483677" r:id="rId8"/>
    <p:sldLayoutId id="2147483678" r:id="rId9"/>
    <p:sldLayoutId id="2147483671" r:id="rId10"/>
    <p:sldLayoutId id="2147483661" r:id="rId11"/>
    <p:sldLayoutId id="2147483683" r:id="rId12"/>
    <p:sldLayoutId id="2147483666" r:id="rId13"/>
    <p:sldLayoutId id="2147483669" r:id="rId14"/>
    <p:sldLayoutId id="2147483663" r:id="rId15"/>
    <p:sldLayoutId id="2147483682" r:id="rId16"/>
    <p:sldLayoutId id="2147483667" r:id="rId17"/>
    <p:sldLayoutId id="2147483696" r:id="rId18"/>
  </p:sldLayoutIdLst>
  <p:transition spd="med"/>
  <p:hf sldNum="0" hdr="0" ftr="0" dt="0"/>
  <p:txStyles>
    <p:titleStyle>
      <a:lvl1pPr marL="0" marR="0" indent="0" algn="l" defTabSz="584170" rtl="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Arial" panose="020B0604020202020204" pitchFamily="34" charset="0"/>
          <a:ea typeface="+mn-ea"/>
          <a:cs typeface="Arial" panose="020B0604020202020204" pitchFamily="34" charset="0"/>
          <a:sym typeface="Helvetica Light"/>
        </a:defRPr>
      </a:lvl1pPr>
      <a:lvl2pPr marL="0" marR="0" indent="228589"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76"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65"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54"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941"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53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119"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706"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252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1pPr>
      <a:lvl2pPr marL="504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2pPr>
      <a:lvl3pPr marL="756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3pPr>
      <a:lvl4pPr marL="1008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4pPr>
      <a:lvl5pPr marL="1260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5pPr>
      <a:lvl6pPr marL="2666864"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341"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5819"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296"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17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589" algn="ctr" defTabSz="58417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176" algn="ctr" defTabSz="58417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765" algn="ctr" defTabSz="58417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354" algn="ctr" defTabSz="58417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2941" algn="ctr" defTabSz="58417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530" algn="ctr" defTabSz="58417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119" algn="ctr" defTabSz="58417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706" algn="ctr" defTabSz="58417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orient="horz" pos="6004" userDrawn="1">
          <p15:clr>
            <a:srgbClr val="F26B43"/>
          </p15:clr>
        </p15:guide>
        <p15:guide id="2" pos="2776" userDrawn="1">
          <p15:clr>
            <a:srgbClr val="F26B43"/>
          </p15:clr>
        </p15:guide>
        <p15:guide id="3" orient="horz" pos="138" userDrawn="1">
          <p15:clr>
            <a:srgbClr val="F26B43"/>
          </p15:clr>
        </p15:guide>
        <p15:guide id="4" pos="138" userDrawn="1">
          <p15:clr>
            <a:srgbClr val="F26B43"/>
          </p15:clr>
        </p15:guide>
        <p15:guide id="5" pos="8052" userDrawn="1">
          <p15:clr>
            <a:srgbClr val="F26B43"/>
          </p15:clr>
        </p15:guide>
        <p15:guide id="6" orient="horz" pos="3072" userDrawn="1">
          <p15:clr>
            <a:srgbClr val="F26B43"/>
          </p15:clr>
        </p15:guide>
        <p15:guide id="7" pos="541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3763" y="519113"/>
            <a:ext cx="11217275" cy="18859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93763" y="2597150"/>
            <a:ext cx="11217275" cy="61880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93763" y="9040813"/>
            <a:ext cx="2925762" cy="519112"/>
          </a:xfrm>
          <a:prstGeom prst="rect">
            <a:avLst/>
          </a:prstGeom>
        </p:spPr>
        <p:txBody>
          <a:bodyPr vert="horz" lIns="91440" tIns="45720" rIns="91440" bIns="45720" rtlCol="0" anchor="ctr"/>
          <a:lstStyle>
            <a:lvl1pPr algn="l">
              <a:defRPr sz="1200">
                <a:solidFill>
                  <a:schemeClr val="tx1">
                    <a:tint val="75000"/>
                  </a:schemeClr>
                </a:solidFill>
              </a:defRPr>
            </a:lvl1pPr>
          </a:lstStyle>
          <a:p>
            <a:fld id="{2092B9B7-29F3-450C-8764-C4A15F9A1DC7}" type="datetimeFigureOut">
              <a:rPr lang="en-US" smtClean="0"/>
              <a:t>3/21/2019</a:t>
            </a:fld>
            <a:endParaRPr lang="en-US"/>
          </a:p>
        </p:txBody>
      </p:sp>
      <p:sp>
        <p:nvSpPr>
          <p:cNvPr id="5" name="Footer Placeholder 4"/>
          <p:cNvSpPr>
            <a:spLocks noGrp="1"/>
          </p:cNvSpPr>
          <p:nvPr>
            <p:ph type="ftr" sz="quarter" idx="3"/>
          </p:nvPr>
        </p:nvSpPr>
        <p:spPr>
          <a:xfrm>
            <a:off x="4308475" y="9040813"/>
            <a:ext cx="4387850"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185275" y="9040813"/>
            <a:ext cx="2925763" cy="519112"/>
          </a:xfrm>
          <a:prstGeom prst="rect">
            <a:avLst/>
          </a:prstGeom>
        </p:spPr>
        <p:txBody>
          <a:bodyPr vert="horz" lIns="91440" tIns="45720" rIns="91440" bIns="45720" rtlCol="0" anchor="ctr"/>
          <a:lstStyle>
            <a:lvl1pPr algn="r">
              <a:defRPr sz="1200">
                <a:solidFill>
                  <a:schemeClr val="tx1">
                    <a:tint val="75000"/>
                  </a:schemeClr>
                </a:solidFill>
              </a:defRPr>
            </a:lvl1pPr>
          </a:lstStyle>
          <a:p>
            <a:fld id="{5453C4AE-C7C3-4B8C-A4C0-36B19E92565D}" type="slidenum">
              <a:rPr lang="en-US" smtClean="0"/>
              <a:t>‹#›</a:t>
            </a:fld>
            <a:endParaRPr lang="en-US"/>
          </a:p>
        </p:txBody>
      </p:sp>
    </p:spTree>
    <p:extLst>
      <p:ext uri="{BB962C8B-B14F-4D97-AF65-F5344CB8AC3E}">
        <p14:creationId xmlns:p14="http://schemas.microsoft.com/office/powerpoint/2010/main" val="141642666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gif"/></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6.png"/><Relationship Id="rId5" Type="http://schemas.microsoft.com/office/2007/relationships/hdphoto" Target="../media/hdphoto6.wdp"/><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slideLayout" Target="../slideLayouts/slideLayout12.xml"/><Relationship Id="rId1" Type="http://schemas.openxmlformats.org/officeDocument/2006/relationships/themeOverride" Target="../theme/themeOverride2.xml"/><Relationship Id="rId6" Type="http://schemas.microsoft.com/office/2007/relationships/hdphoto" Target="../media/hdphoto8.wdp"/><Relationship Id="rId5" Type="http://schemas.openxmlformats.org/officeDocument/2006/relationships/image" Target="../media/image45.png"/><Relationship Id="rId4" Type="http://schemas.microsoft.com/office/2007/relationships/hdphoto" Target="../media/hdphoto7.wdp"/><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2.xml"/><Relationship Id="rId1" Type="http://schemas.openxmlformats.org/officeDocument/2006/relationships/themeOverride" Target="../theme/themeOverr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4.MOV"/><Relationship Id="rId1" Type="http://schemas.openxmlformats.org/officeDocument/2006/relationships/video" Target="NULL" TargetMode="Externa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video" Target="NULL" TargetMode="External"/><Relationship Id="rId7" Type="http://schemas.openxmlformats.org/officeDocument/2006/relationships/image" Target="../media/image2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8.xml"/><Relationship Id="rId5" Type="http://schemas.openxmlformats.org/officeDocument/2006/relationships/slideLayout" Target="../slideLayouts/slideLayout12.xml"/><Relationship Id="rId10" Type="http://schemas.openxmlformats.org/officeDocument/2006/relationships/image" Target="../media/image68.png"/><Relationship Id="rId4" Type="http://schemas.microsoft.com/office/2007/relationships/media" Target="../media/media2.mp4"/><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4"/><Relationship Id="rId1" Type="http://schemas.openxmlformats.org/officeDocument/2006/relationships/video" Target="NULL" TargetMode="Externa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8.mp4"/><Relationship Id="rId1" Type="http://schemas.openxmlformats.org/officeDocument/2006/relationships/video" Target="NULL" TargetMode="Externa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Layout" Target="../diagrams/layout1.xml"/><Relationship Id="rId7" Type="http://schemas.openxmlformats.org/officeDocument/2006/relationships/image" Target="../media/image32.jpe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microsoft.com/office/2007/relationships/hdphoto" Target="../media/hdphoto5.wdp"/></Relationships>
</file>

<file path=ppt/slides/_rels/slide33.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diagramLayout" Target="../diagrams/layout2.xml"/><Relationship Id="rId7" Type="http://schemas.openxmlformats.org/officeDocument/2006/relationships/image" Target="../media/image77.jp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80.jpeg"/><Relationship Id="rId4" Type="http://schemas.openxmlformats.org/officeDocument/2006/relationships/diagramQuickStyle" Target="../diagrams/quickStyle2.xml"/><Relationship Id="rId9" Type="http://schemas.openxmlformats.org/officeDocument/2006/relationships/image" Target="../media/image79.jpe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2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28.png"/><Relationship Id="rId5" Type="http://schemas.microsoft.com/office/2007/relationships/hdphoto" Target="../media/hdphoto5.wdp"/><Relationship Id="rId10" Type="http://schemas.openxmlformats.org/officeDocument/2006/relationships/image" Target="../media/image32.jpeg"/><Relationship Id="rId4" Type="http://schemas.openxmlformats.org/officeDocument/2006/relationships/image" Target="../media/image27.jpeg"/><Relationship Id="rId9"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32889" y="619843"/>
            <a:ext cx="10663992" cy="679441"/>
          </a:xfrm>
          <a:prstGeom prst="rect">
            <a:avLst/>
          </a:prstGeom>
          <a:noFill/>
        </p:spPr>
        <p:txBody>
          <a:bodyPr wrap="none" lIns="124229" tIns="62115" rIns="124229" bIns="62115" rtlCol="0">
            <a:spAutoFit/>
          </a:bodyPr>
          <a:lstStyle/>
          <a:p>
            <a:r>
              <a:rPr lang="en-US" altLang="cs-CZ" b="1" dirty="0">
                <a:solidFill>
                  <a:srgbClr val="9C6114"/>
                </a:solidFill>
              </a:rPr>
              <a:t>A defect organ? No worries 3D print a new one!</a:t>
            </a:r>
          </a:p>
        </p:txBody>
      </p:sp>
      <p:sp>
        <p:nvSpPr>
          <p:cNvPr id="9" name="Date Placeholder 3"/>
          <p:cNvSpPr>
            <a:spLocks noGrp="1"/>
          </p:cNvSpPr>
          <p:nvPr>
            <p:ph type="dt" sz="half" idx="10"/>
          </p:nvPr>
        </p:nvSpPr>
        <p:spPr>
          <a:xfrm>
            <a:off x="-911533" y="0"/>
            <a:ext cx="3034453" cy="519288"/>
          </a:xfrm>
        </p:spPr>
        <p:txBody>
          <a:bodyPr/>
          <a:lstStyle/>
          <a:p>
            <a:r>
              <a:rPr lang="en-CA" sz="1400" dirty="0">
                <a:solidFill>
                  <a:prstClr val="black">
                    <a:tint val="75000"/>
                  </a:prstClr>
                </a:solidFill>
                <a:latin typeface="Arial"/>
                <a:cs typeface="Arial"/>
              </a:rPr>
              <a:t>2019-03-22</a:t>
            </a:r>
            <a:endParaRPr lang="sv-SE" sz="1400" dirty="0">
              <a:solidFill>
                <a:prstClr val="black">
                  <a:tint val="75000"/>
                </a:prstClr>
              </a:solidFill>
              <a:latin typeface="Arial"/>
              <a:cs typeface="Arial"/>
            </a:endParaRPr>
          </a:p>
        </p:txBody>
      </p:sp>
      <p:grpSp>
        <p:nvGrpSpPr>
          <p:cNvPr id="8" name="Group 7"/>
          <p:cNvGrpSpPr/>
          <p:nvPr/>
        </p:nvGrpSpPr>
        <p:grpSpPr>
          <a:xfrm>
            <a:off x="-709905" y="7751395"/>
            <a:ext cx="6982901" cy="1748104"/>
            <a:chOff x="-806110" y="7751395"/>
            <a:chExt cx="6982901" cy="1748104"/>
          </a:xfrm>
        </p:grpSpPr>
        <p:grpSp>
          <p:nvGrpSpPr>
            <p:cNvPr id="2" name="Group 1"/>
            <p:cNvGrpSpPr/>
            <p:nvPr/>
          </p:nvGrpSpPr>
          <p:grpSpPr>
            <a:xfrm>
              <a:off x="-806110" y="7751395"/>
              <a:ext cx="6982901" cy="1748104"/>
              <a:chOff x="255547" y="4761709"/>
              <a:chExt cx="8636933" cy="1603354"/>
            </a:xfrm>
          </p:grpSpPr>
          <p:sp>
            <p:nvSpPr>
              <p:cNvPr id="3" name="Rectangle 2"/>
              <p:cNvSpPr/>
              <p:nvPr/>
            </p:nvSpPr>
            <p:spPr>
              <a:xfrm>
                <a:off x="255547" y="4761709"/>
                <a:ext cx="8636933" cy="471020"/>
              </a:xfrm>
              <a:prstGeom prst="rect">
                <a:avLst/>
              </a:prstGeom>
            </p:spPr>
            <p:txBody>
              <a:bodyPr wrap="square">
                <a:spAutoFit/>
              </a:bodyPr>
              <a:lstStyle/>
              <a:p>
                <a:r>
                  <a:rPr lang="en-US" sz="1900" b="1" dirty="0">
                    <a:solidFill>
                      <a:srgbClr val="9C6114"/>
                    </a:solidFill>
                    <a:latin typeface="Adobe Garamond Pro" pitchFamily="18" charset="0"/>
                  </a:rPr>
                  <a:t>Wallenberg Centre for Molecular Medicine</a:t>
                </a:r>
              </a:p>
              <a:p>
                <a:r>
                  <a:rPr lang="en-US" sz="1900" b="1" dirty="0">
                    <a:solidFill>
                      <a:srgbClr val="9C6114"/>
                    </a:solidFill>
                  </a:rPr>
                  <a:t>FACULTY OF MEDICINE | LUND UNIVERSITY</a:t>
                </a:r>
                <a:endParaRPr lang="sv-SE" sz="1900" b="1" dirty="0">
                  <a:solidFill>
                    <a:srgbClr val="9C6114"/>
                  </a:solidFill>
                </a:endParaRPr>
              </a:p>
            </p:txBody>
          </p:sp>
          <p:pic>
            <p:nvPicPr>
              <p:cNvPr id="5" name="Picture 3" descr="C:\Users\mphy-uen\Desktop\Andrea\KAW Logotype LargeEnglis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7897" y="5415943"/>
                <a:ext cx="1651012" cy="94912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C:\Users\mphy-uen\Desktop\Andrea\Region_skane_logo_cmyk.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8100" y="5498080"/>
                <a:ext cx="967948" cy="763576"/>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 name="Picture 3"/>
            <p:cNvPicPr>
              <a:picLocks noChangeAspect="1"/>
            </p:cNvPicPr>
            <p:nvPr/>
          </p:nvPicPr>
          <p:blipFill>
            <a:blip r:embed="rId5" cstate="print"/>
            <a:stretch>
              <a:fillRect/>
            </a:stretch>
          </p:blipFill>
          <p:spPr>
            <a:xfrm>
              <a:off x="3827777" y="8500544"/>
              <a:ext cx="751684" cy="947121"/>
            </a:xfrm>
            <a:prstGeom prst="rect">
              <a:avLst/>
            </a:prstGeom>
          </p:spPr>
        </p:pic>
      </p:grpSp>
      <p:cxnSp>
        <p:nvCxnSpPr>
          <p:cNvPr id="12" name="Straight Connector 11"/>
          <p:cNvCxnSpPr/>
          <p:nvPr/>
        </p:nvCxnSpPr>
        <p:spPr>
          <a:xfrm flipV="1">
            <a:off x="1443107" y="1312668"/>
            <a:ext cx="9967060"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pic>
        <p:nvPicPr>
          <p:cNvPr id="13" name="Picture 12">
            <a:extLst>
              <a:ext uri="{FF2B5EF4-FFF2-40B4-BE49-F238E27FC236}">
                <a16:creationId xmlns:a16="http://schemas.microsoft.com/office/drawing/2014/main" id="{30AEBF1E-1421-40D5-8D51-7D7B796AD3B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896961" y="1510932"/>
            <a:ext cx="9210878" cy="6140585"/>
          </a:xfrm>
          <a:prstGeom prst="rect">
            <a:avLst/>
          </a:prstGeom>
        </p:spPr>
      </p:pic>
    </p:spTree>
    <p:extLst>
      <p:ext uri="{BB962C8B-B14F-4D97-AF65-F5344CB8AC3E}">
        <p14:creationId xmlns:p14="http://schemas.microsoft.com/office/powerpoint/2010/main" val="3678805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3"/>
          <a:stretch>
            <a:fillRect/>
          </a:stretch>
        </p:blipFill>
        <p:spPr>
          <a:xfrm>
            <a:off x="10168040" y="192425"/>
            <a:ext cx="2836760" cy="1462878"/>
          </a:xfrm>
          <a:prstGeom prst="rect">
            <a:avLst/>
          </a:prstGeom>
        </p:spPr>
      </p:pic>
      <p:cxnSp>
        <p:nvCxnSpPr>
          <p:cNvPr id="5" name="Straight Connector 4"/>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sp>
        <p:nvSpPr>
          <p:cNvPr id="25" name="Title 24">
            <a:extLst>
              <a:ext uri="{FF2B5EF4-FFF2-40B4-BE49-F238E27FC236}">
                <a16:creationId xmlns:a16="http://schemas.microsoft.com/office/drawing/2014/main" id="{B6C0AFEC-3B55-40E0-A4FF-78E8305F8B32}"/>
              </a:ext>
            </a:extLst>
          </p:cNvPr>
          <p:cNvSpPr>
            <a:spLocks noGrp="1"/>
          </p:cNvSpPr>
          <p:nvPr>
            <p:ph type="title"/>
          </p:nvPr>
        </p:nvSpPr>
        <p:spPr>
          <a:ln w="12700">
            <a:miter lim="400000"/>
          </a:ln>
        </p:spPr>
        <p:txBody>
          <a:bodyPr lIns="50797" tIns="50797" rIns="50797" bIns="359982" anchor="b">
            <a:normAutofit fontScale="90000"/>
          </a:bodyPr>
          <a:lstStyle/>
          <a:p>
            <a:r>
              <a:rPr lang="en-GB" dirty="0"/>
              <a:t>Cell source </a:t>
            </a:r>
            <a:endParaRPr lang="en-SE" dirty="0"/>
          </a:p>
        </p:txBody>
      </p:sp>
      <p:sp>
        <p:nvSpPr>
          <p:cNvPr id="8" name="Text Placeholder 2">
            <a:extLst>
              <a:ext uri="{FF2B5EF4-FFF2-40B4-BE49-F238E27FC236}">
                <a16:creationId xmlns:a16="http://schemas.microsoft.com/office/drawing/2014/main" id="{36CD78A6-1E3E-4B1B-A1BE-F7797C9B0216}"/>
              </a:ext>
            </a:extLst>
          </p:cNvPr>
          <p:cNvSpPr>
            <a:spLocks noGrp="1"/>
          </p:cNvSpPr>
          <p:nvPr>
            <p:ph type="body" sz="quarter" idx="10"/>
          </p:nvPr>
        </p:nvSpPr>
        <p:spPr>
          <a:xfrm>
            <a:off x="7092518" y="2690419"/>
            <a:ext cx="4493902" cy="1218509"/>
          </a:xfrm>
        </p:spPr>
        <p:txBody>
          <a:bodyPr>
            <a:normAutofit/>
          </a:bodyPr>
          <a:lstStyle/>
          <a:p>
            <a:pPr marL="0" indent="0">
              <a:buSzPct val="100000"/>
              <a:buNone/>
            </a:pPr>
            <a:r>
              <a:rPr lang="en-US" dirty="0"/>
              <a:t>Derived from stem cells </a:t>
            </a:r>
          </a:p>
          <a:p>
            <a:pPr marL="0" indent="0">
              <a:buSzPct val="100000"/>
              <a:buNone/>
            </a:pPr>
            <a:r>
              <a:rPr lang="en-US" dirty="0"/>
              <a:t>(bone marrow, blood…)</a:t>
            </a:r>
          </a:p>
        </p:txBody>
      </p:sp>
      <p:sp>
        <p:nvSpPr>
          <p:cNvPr id="10" name="Text Placeholder 2">
            <a:extLst>
              <a:ext uri="{FF2B5EF4-FFF2-40B4-BE49-F238E27FC236}">
                <a16:creationId xmlns:a16="http://schemas.microsoft.com/office/drawing/2014/main" id="{6DECF2AD-20D3-4BFB-92B3-F69B6FEBC6CA}"/>
              </a:ext>
            </a:extLst>
          </p:cNvPr>
          <p:cNvSpPr txBox="1">
            <a:spLocks/>
          </p:cNvSpPr>
          <p:nvPr/>
        </p:nvSpPr>
        <p:spPr>
          <a:xfrm>
            <a:off x="750277" y="2594170"/>
            <a:ext cx="4987303" cy="591723"/>
          </a:xfrm>
          <a:prstGeom prst="rect">
            <a:avLst/>
          </a:prstGeom>
          <a:ln w="12700">
            <a:miter lim="400000"/>
          </a:ln>
          <a:extLst>
            <a:ext uri="{C572A759-6A51-4108-AA02-DFA0A04FC94B}">
              <ma14:wrappingTextBoxFlag xmlns:ma14="http://schemas.microsoft.com/office/mac/drawingml/2011/main" xmlns="" val="1"/>
            </a:ext>
          </a:extLst>
        </p:spPr>
        <p:txBody>
          <a:bodyPr lIns="50797" tIns="50797" rIns="50797" bIns="50797" anchor="t">
            <a:normAutofit/>
          </a:bodyPr>
          <a:lstStyle>
            <a:lvl1pPr marL="252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1pPr>
            <a:lvl2pPr marL="504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2pPr>
            <a:lvl3pPr marL="756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3pPr>
            <a:lvl4pPr marL="1008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4pPr>
            <a:lvl5pPr marL="1260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5pPr>
            <a:lvl6pPr marL="2666864"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341"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5819"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296"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buSzPct val="100000"/>
              <a:buNone/>
            </a:pPr>
            <a:r>
              <a:rPr lang="en-US" dirty="0"/>
              <a:t>Directly from patients’ organ </a:t>
            </a:r>
          </a:p>
        </p:txBody>
      </p:sp>
      <p:sp>
        <p:nvSpPr>
          <p:cNvPr id="3" name="Rectangle 2">
            <a:extLst>
              <a:ext uri="{FF2B5EF4-FFF2-40B4-BE49-F238E27FC236}">
                <a16:creationId xmlns:a16="http://schemas.microsoft.com/office/drawing/2014/main" id="{E1E067B6-7D7B-44D1-990E-8215811FB1C5}"/>
              </a:ext>
            </a:extLst>
          </p:cNvPr>
          <p:cNvSpPr/>
          <p:nvPr/>
        </p:nvSpPr>
        <p:spPr>
          <a:xfrm>
            <a:off x="4379808" y="6806044"/>
            <a:ext cx="4548180" cy="1785297"/>
          </a:xfrm>
          <a:prstGeom prst="rect">
            <a:avLst/>
          </a:prstGeom>
        </p:spPr>
        <p:txBody>
          <a:bodyPr wrap="square">
            <a:spAutoFit/>
          </a:bodyPr>
          <a:lstStyle/>
          <a:p>
            <a:pPr lvl="0" hangingPunct="1">
              <a:lnSpc>
                <a:spcPct val="110000"/>
              </a:lnSpc>
              <a:spcBef>
                <a:spcPts val="1200"/>
              </a:spcBef>
              <a:buSzPct val="100000"/>
            </a:pPr>
            <a:r>
              <a:rPr lang="en-GB" sz="2800" dirty="0">
                <a:latin typeface="Arial"/>
                <a:cs typeface="Arial"/>
              </a:rPr>
              <a:t>Reprogramming to </a:t>
            </a:r>
          </a:p>
          <a:p>
            <a:pPr lvl="0" hangingPunct="1">
              <a:lnSpc>
                <a:spcPct val="110000"/>
              </a:lnSpc>
              <a:spcBef>
                <a:spcPts val="1200"/>
              </a:spcBef>
              <a:buSzPct val="100000"/>
            </a:pPr>
            <a:r>
              <a:rPr lang="en-GB" sz="2800" dirty="0">
                <a:latin typeface="Arial"/>
                <a:cs typeface="Arial"/>
              </a:rPr>
              <a:t>stem cells</a:t>
            </a:r>
          </a:p>
          <a:p>
            <a:pPr marL="252000" lvl="1" indent="0" hangingPunct="1">
              <a:lnSpc>
                <a:spcPct val="110000"/>
              </a:lnSpc>
              <a:spcBef>
                <a:spcPts val="1200"/>
              </a:spcBef>
              <a:buSzPct val="75000"/>
            </a:pPr>
            <a:r>
              <a:rPr lang="en-GB" sz="2800" dirty="0">
                <a:latin typeface="Arial"/>
                <a:cs typeface="Arial"/>
              </a:rPr>
              <a:t>	</a:t>
            </a:r>
            <a:endParaRPr lang="en-US" sz="2800" dirty="0">
              <a:latin typeface="Arial"/>
              <a:cs typeface="Arial"/>
            </a:endParaRPr>
          </a:p>
        </p:txBody>
      </p:sp>
      <p:cxnSp>
        <p:nvCxnSpPr>
          <p:cNvPr id="13" name="Straight Connector 12">
            <a:extLst>
              <a:ext uri="{FF2B5EF4-FFF2-40B4-BE49-F238E27FC236}">
                <a16:creationId xmlns:a16="http://schemas.microsoft.com/office/drawing/2014/main" id="{11C108C0-8CD4-4D26-8CCE-FADAA0F2631D}"/>
              </a:ext>
            </a:extLst>
          </p:cNvPr>
          <p:cNvCxnSpPr>
            <a:cxnSpLocks/>
          </p:cNvCxnSpPr>
          <p:nvPr/>
        </p:nvCxnSpPr>
        <p:spPr>
          <a:xfrm>
            <a:off x="6502400" y="2247899"/>
            <a:ext cx="0" cy="3624695"/>
          </a:xfrm>
          <a:prstGeom prst="line">
            <a:avLst/>
          </a:prstGeom>
          <a:noFill/>
          <a:ln w="76200" cap="flat">
            <a:solidFill>
              <a:schemeClr val="tx1"/>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ED65D210-0856-4970-BE7D-3A60AC3A06CD}"/>
              </a:ext>
            </a:extLst>
          </p:cNvPr>
          <p:cNvCxnSpPr>
            <a:cxnSpLocks/>
          </p:cNvCxnSpPr>
          <p:nvPr/>
        </p:nvCxnSpPr>
        <p:spPr>
          <a:xfrm flipH="1" flipV="1">
            <a:off x="6510704" y="5872595"/>
            <a:ext cx="3261946" cy="1633106"/>
          </a:xfrm>
          <a:prstGeom prst="line">
            <a:avLst/>
          </a:prstGeom>
          <a:noFill/>
          <a:ln w="76200" cap="flat">
            <a:solidFill>
              <a:schemeClr val="tx1"/>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3495DE9D-2A68-4B03-BAC5-5CF99562BC70}"/>
              </a:ext>
            </a:extLst>
          </p:cNvPr>
          <p:cNvCxnSpPr>
            <a:cxnSpLocks/>
          </p:cNvCxnSpPr>
          <p:nvPr/>
        </p:nvCxnSpPr>
        <p:spPr>
          <a:xfrm flipV="1">
            <a:off x="3232151" y="5872594"/>
            <a:ext cx="3261946" cy="1633106"/>
          </a:xfrm>
          <a:prstGeom prst="line">
            <a:avLst/>
          </a:prstGeom>
          <a:noFill/>
          <a:ln w="762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2" name="Picture 1">
            <a:extLst>
              <a:ext uri="{FF2B5EF4-FFF2-40B4-BE49-F238E27FC236}">
                <a16:creationId xmlns:a16="http://schemas.microsoft.com/office/drawing/2014/main" id="{01D59CC7-344D-4241-8462-E9FB8ECA16F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22" b="99397" l="2603" r="98482">
                        <a14:foregroundMark x1="29718" y1="28205" x2="29718" y2="28205"/>
                        <a14:foregroundMark x1="20390" y1="24736" x2="30586" y2="48869"/>
                        <a14:foregroundMark x1="34056" y1="39367" x2="41649" y2="31825"/>
                        <a14:foregroundMark x1="32321" y1="43590" x2="24295" y2="28808"/>
                        <a14:foregroundMark x1="24295" y1="28808" x2="45770" y2="27451"/>
                        <a14:foregroundMark x1="45770" y1="27451" x2="47505" y2="30618"/>
                        <a14:foregroundMark x1="42516" y1="12368" x2="21041" y2="21719"/>
                        <a14:foregroundMark x1="21041" y1="21719" x2="11714" y2="37104"/>
                        <a14:foregroundMark x1="11714" y1="37104" x2="14534" y2="39367"/>
                        <a14:foregroundMark x1="49241" y1="15234" x2="39913" y2="78281"/>
                        <a14:foregroundMark x1="45119" y1="28205" x2="33406" y2="54299"/>
                        <a14:foregroundMark x1="33406" y1="54299" x2="34924" y2="85370"/>
                        <a14:foregroundMark x1="28850" y1="40573" x2="31453" y2="97738"/>
                        <a14:foregroundMark x1="23861" y1="46456" x2="25597" y2="92308"/>
                        <a14:foregroundMark x1="44252" y1="82353" x2="50108" y2="57014"/>
                        <a14:foregroundMark x1="53579" y1="92911" x2="53579" y2="66516"/>
                        <a14:foregroundMark x1="48373" y1="77074" x2="48807" y2="91855"/>
                        <a14:foregroundMark x1="48807" y1="91855" x2="66161" y2="84766"/>
                        <a14:foregroundMark x1="69631" y1="60030" x2="67896" y2="99397"/>
                        <a14:foregroundMark x1="64425" y1="47662" x2="83948" y2="34087"/>
                        <a14:foregroundMark x1="90672" y1="40573" x2="78091" y2="39970"/>
                        <a14:foregroundMark x1="83080" y1="40573" x2="81345" y2="25943"/>
                        <a14:foregroundMark x1="89805" y1="41780" x2="86551" y2="26094"/>
                        <a14:foregroundMark x1="86551" y1="26094" x2="64859" y2="17345"/>
                        <a14:foregroundMark x1="64859" y1="17345" x2="16269" y2="25038"/>
                        <a14:foregroundMark x1="16269" y1="25038" x2="6074" y2="39970"/>
                        <a14:foregroundMark x1="6074" y1="39970" x2="27332" y2="49472"/>
                        <a14:foregroundMark x1="27332" y1="49472" x2="32321" y2="82353"/>
                        <a14:foregroundMark x1="32321" y1="82353" x2="40781" y2="96380"/>
                        <a14:foregroundMark x1="40781" y1="96380" x2="63557" y2="93514"/>
                        <a14:foregroundMark x1="63557" y1="93514" x2="72017" y2="59879"/>
                        <a14:foregroundMark x1="72017" y1="59879" x2="72017" y2="41327"/>
                        <a14:foregroundMark x1="72017" y1="41327" x2="96746" y2="40875"/>
                        <a14:foregroundMark x1="96746" y1="40875" x2="99132" y2="41176"/>
                        <a14:foregroundMark x1="55098" y1="7692" x2="55098" y2="7692"/>
                        <a14:foregroundMark x1="51844" y1="4072" x2="51844" y2="4072"/>
                        <a14:foregroundMark x1="2603" y1="37707" x2="2603" y2="37707"/>
                      </a14:backgroundRemoval>
                    </a14:imgEffect>
                  </a14:imgLayer>
                </a14:imgProps>
              </a:ext>
            </a:extLst>
          </a:blip>
          <a:stretch>
            <a:fillRect/>
          </a:stretch>
        </p:blipFill>
        <p:spPr>
          <a:xfrm>
            <a:off x="1811671" y="3452033"/>
            <a:ext cx="2250844" cy="3237114"/>
          </a:xfrm>
          <a:prstGeom prst="rect">
            <a:avLst/>
          </a:prstGeom>
        </p:spPr>
      </p:pic>
      <p:pic>
        <p:nvPicPr>
          <p:cNvPr id="2052" name="Picture 4" descr="https://smart.servier.com/wp-content/uploads/2016/10/Astrocyte03-680x547.png">
            <a:extLst>
              <a:ext uri="{FF2B5EF4-FFF2-40B4-BE49-F238E27FC236}">
                <a16:creationId xmlns:a16="http://schemas.microsoft.com/office/drawing/2014/main" id="{66ABBF79-A23A-4DA5-B081-1737EC31A3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70935" y="5263339"/>
            <a:ext cx="1514783" cy="1218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mart.servier.com/wp-content/uploads/2016/10/proerythroblaste.png">
            <a:extLst>
              <a:ext uri="{FF2B5EF4-FFF2-40B4-BE49-F238E27FC236}">
                <a16:creationId xmlns:a16="http://schemas.microsoft.com/office/drawing/2014/main" id="{DB48611B-1B05-4919-9DEA-7165B5CDAFB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92491" y="4252238"/>
            <a:ext cx="966585" cy="95808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mart.servier.com/wp-content/uploads/2016/10/lymphocyte_05.png">
            <a:extLst>
              <a:ext uri="{FF2B5EF4-FFF2-40B4-BE49-F238E27FC236}">
                <a16:creationId xmlns:a16="http://schemas.microsoft.com/office/drawing/2014/main" id="{65791AD7-FAB4-46D5-A23A-01BCA0067D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9079" y="4316658"/>
            <a:ext cx="976734" cy="946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D3949D9-0585-4231-83A4-527DF4F5B747}"/>
              </a:ext>
            </a:extLst>
          </p:cNvPr>
          <p:cNvSpPr txBox="1"/>
          <p:nvPr/>
        </p:nvSpPr>
        <p:spPr>
          <a:xfrm>
            <a:off x="201015" y="9029729"/>
            <a:ext cx="608221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Fabio Rosa, Gabriela Ferreira</a:t>
            </a:r>
            <a:r>
              <a:rPr lang="en-US" sz="2000" dirty="0"/>
              <a:t>, Cristiana Pires, Rita Alves, Olga </a:t>
            </a:r>
            <a:r>
              <a:rPr lang="en-US" sz="2000" dirty="0" err="1"/>
              <a:t>Zimmermannova</a:t>
            </a:r>
            <a:r>
              <a:rPr lang="en-US" sz="2000" dirty="0"/>
              <a:t>, Yang Liu, Michaela Roth</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59576484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D7A2-0070-4F30-9AE8-37F58A463908}"/>
              </a:ext>
            </a:extLst>
          </p:cNvPr>
          <p:cNvSpPr>
            <a:spLocks noGrp="1"/>
          </p:cNvSpPr>
          <p:nvPr>
            <p:ph type="title"/>
          </p:nvPr>
        </p:nvSpPr>
        <p:spPr/>
        <p:txBody>
          <a:bodyPr>
            <a:normAutofit fontScale="90000"/>
          </a:bodyPr>
          <a:lstStyle/>
          <a:p>
            <a:r>
              <a:rPr lang="en-US" dirty="0"/>
              <a:t>Cell reprograming </a:t>
            </a:r>
            <a:endParaRPr lang="en-SE" dirty="0"/>
          </a:p>
        </p:txBody>
      </p:sp>
      <p:sp>
        <p:nvSpPr>
          <p:cNvPr id="3" name="Text Placeholder 2">
            <a:extLst>
              <a:ext uri="{FF2B5EF4-FFF2-40B4-BE49-F238E27FC236}">
                <a16:creationId xmlns:a16="http://schemas.microsoft.com/office/drawing/2014/main" id="{5A195ABC-8706-4F77-A850-158B86F79280}"/>
              </a:ext>
            </a:extLst>
          </p:cNvPr>
          <p:cNvSpPr>
            <a:spLocks noGrp="1"/>
          </p:cNvSpPr>
          <p:nvPr>
            <p:ph type="body" sz="quarter" idx="10"/>
          </p:nvPr>
        </p:nvSpPr>
        <p:spPr>
          <a:xfrm>
            <a:off x="750277" y="3852337"/>
            <a:ext cx="3139517" cy="2667000"/>
          </a:xfrm>
        </p:spPr>
        <p:txBody>
          <a:bodyPr/>
          <a:lstStyle/>
          <a:p>
            <a:pPr marL="0" indent="0">
              <a:buNone/>
            </a:pPr>
            <a:r>
              <a:rPr lang="en-GB" dirty="0"/>
              <a:t>Shinya Yamanaka </a:t>
            </a:r>
          </a:p>
          <a:p>
            <a:pPr marL="0" indent="0">
              <a:buNone/>
            </a:pPr>
            <a:r>
              <a:rPr lang="en-GB" dirty="0"/>
              <a:t>Nobel price 2012</a:t>
            </a:r>
          </a:p>
          <a:p>
            <a:endParaRPr lang="en-SE" dirty="0"/>
          </a:p>
        </p:txBody>
      </p:sp>
      <p:pic>
        <p:nvPicPr>
          <p:cNvPr id="4" name="Picture 2" descr="Image result for ips cells images">
            <a:extLst>
              <a:ext uri="{FF2B5EF4-FFF2-40B4-BE49-F238E27FC236}">
                <a16:creationId xmlns:a16="http://schemas.microsoft.com/office/drawing/2014/main" id="{958438C4-B93A-4757-8705-59561B6392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1934" y="2039815"/>
            <a:ext cx="6965307" cy="693001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4B4D544-4AC7-4EF6-9B13-D54904FFAC5B}"/>
              </a:ext>
            </a:extLst>
          </p:cNvPr>
          <p:cNvSpPr/>
          <p:nvPr/>
        </p:nvSpPr>
        <p:spPr>
          <a:xfrm>
            <a:off x="937183" y="7350864"/>
            <a:ext cx="2151534" cy="937458"/>
          </a:xfrm>
          <a:prstGeom prst="rightArrow">
            <a:avLst/>
          </a:prstGeom>
          <a:solidFill>
            <a:srgbClr val="FFFF00"/>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n-lt"/>
                <a:ea typeface="+mn-ea"/>
                <a:cs typeface="+mn-cs"/>
                <a:sym typeface="Helvetica Light"/>
              </a:rPr>
              <a:t>Challenge</a:t>
            </a:r>
            <a:endParaRPr kumimoji="0" lang="en-SE"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F9D1884A-30DC-4CEA-A89A-9C3C6107F593}"/>
              </a:ext>
            </a:extLst>
          </p:cNvPr>
          <p:cNvSpPr txBox="1"/>
          <p:nvPr/>
        </p:nvSpPr>
        <p:spPr>
          <a:xfrm>
            <a:off x="3019217" y="7200845"/>
            <a:ext cx="2985435"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GB" sz="3200" b="1" i="0" u="none" strike="noStrike" cap="none" spc="0" normalizeH="0" baseline="0" dirty="0">
                <a:ln>
                  <a:noFill/>
                </a:ln>
                <a:solidFill>
                  <a:srgbClr val="000000"/>
                </a:solidFill>
                <a:effectLst/>
                <a:uFillTx/>
                <a:latin typeface="+mn-lt"/>
                <a:ea typeface="+mn-ea"/>
                <a:cs typeface="+mn-cs"/>
                <a:sym typeface="Helvetica Light"/>
              </a:rPr>
              <a:t>Need to grow lots of them!</a:t>
            </a:r>
            <a:endParaRPr kumimoji="0" lang="en-SE" sz="32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TextBox 6">
            <a:extLst>
              <a:ext uri="{FF2B5EF4-FFF2-40B4-BE49-F238E27FC236}">
                <a16:creationId xmlns:a16="http://schemas.microsoft.com/office/drawing/2014/main" id="{341B94C7-CA7C-4765-A358-F8EEAB8948D1}"/>
              </a:ext>
            </a:extLst>
          </p:cNvPr>
          <p:cNvSpPr txBox="1"/>
          <p:nvPr/>
        </p:nvSpPr>
        <p:spPr>
          <a:xfrm>
            <a:off x="201015" y="9029729"/>
            <a:ext cx="673318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kumimoji="0" lang="en-US" sz="2000" b="0" i="0" u="none" strike="noStrike" cap="none" spc="0" normalizeH="0" baseline="0" dirty="0">
                <a:ln>
                  <a:noFill/>
                </a:ln>
                <a:solidFill>
                  <a:srgbClr val="000000"/>
                </a:solidFill>
                <a:effectLst/>
                <a:uFillTx/>
                <a:latin typeface="+mn-lt"/>
                <a:ea typeface="+mn-ea"/>
                <a:cs typeface="+mn-cs"/>
                <a:sym typeface="Helvetica Light"/>
              </a:rPr>
              <a:t>Fabio Rosa, Gabriela Ferreira</a:t>
            </a:r>
            <a:r>
              <a:rPr lang="en-US" sz="2000" dirty="0"/>
              <a:t>, Cristiana Pires, Rita Alves, Olga </a:t>
            </a:r>
            <a:r>
              <a:rPr lang="en-US" sz="2000" dirty="0" err="1"/>
              <a:t>Zimmermannova</a:t>
            </a:r>
            <a:r>
              <a:rPr lang="en-US" sz="2000" dirty="0"/>
              <a:t>, Yang Liu, Michaela Roth</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8" name="Picture 7">
            <a:extLst>
              <a:ext uri="{FF2B5EF4-FFF2-40B4-BE49-F238E27FC236}">
                <a16:creationId xmlns:a16="http://schemas.microsoft.com/office/drawing/2014/main" id="{651FBC76-D7DE-44BB-B546-7C9FAAD662AE}"/>
              </a:ext>
            </a:extLst>
          </p:cNvPr>
          <p:cNvPicPr>
            <a:picLocks noChangeAspect="1"/>
          </p:cNvPicPr>
          <p:nvPr/>
        </p:nvPicPr>
        <p:blipFill>
          <a:blip r:embed="rId3"/>
          <a:stretch>
            <a:fillRect/>
          </a:stretch>
        </p:blipFill>
        <p:spPr>
          <a:xfrm>
            <a:off x="10168040" y="192425"/>
            <a:ext cx="2836760" cy="1462878"/>
          </a:xfrm>
          <a:prstGeom prst="rect">
            <a:avLst/>
          </a:prstGeom>
        </p:spPr>
      </p:pic>
      <p:cxnSp>
        <p:nvCxnSpPr>
          <p:cNvPr id="9" name="Straight Connector 8">
            <a:extLst>
              <a:ext uri="{FF2B5EF4-FFF2-40B4-BE49-F238E27FC236}">
                <a16:creationId xmlns:a16="http://schemas.microsoft.com/office/drawing/2014/main" id="{CFBD6BA8-C69C-43E4-8ED3-F1B50A206505}"/>
              </a:ext>
            </a:extLst>
          </p:cNvPr>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437896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2"/>
          <a:stretch>
            <a:fillRect/>
          </a:stretch>
        </p:blipFill>
        <p:spPr>
          <a:xfrm>
            <a:off x="10168040" y="139416"/>
            <a:ext cx="2836760" cy="1462878"/>
          </a:xfrm>
          <a:prstGeom prst="rect">
            <a:avLst/>
          </a:prstGeom>
        </p:spPr>
      </p:pic>
      <p:cxnSp>
        <p:nvCxnSpPr>
          <p:cNvPr id="5" name="Straight Connector 4"/>
          <p:cNvCxnSpPr/>
          <p:nvPr/>
        </p:nvCxnSpPr>
        <p:spPr>
          <a:xfrm flipV="1">
            <a:off x="711933" y="1678826"/>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sp>
        <p:nvSpPr>
          <p:cNvPr id="25" name="Title 24">
            <a:extLst>
              <a:ext uri="{FF2B5EF4-FFF2-40B4-BE49-F238E27FC236}">
                <a16:creationId xmlns:a16="http://schemas.microsoft.com/office/drawing/2014/main" id="{B6C0AFEC-3B55-40E0-A4FF-78E8305F8B32}"/>
              </a:ext>
            </a:extLst>
          </p:cNvPr>
          <p:cNvSpPr>
            <a:spLocks noGrp="1"/>
          </p:cNvSpPr>
          <p:nvPr>
            <p:ph type="title"/>
          </p:nvPr>
        </p:nvSpPr>
        <p:spPr>
          <a:xfrm>
            <a:off x="750277" y="666991"/>
            <a:ext cx="11430000" cy="1319815"/>
          </a:xfrm>
        </p:spPr>
        <p:txBody>
          <a:bodyPr>
            <a:normAutofit/>
          </a:bodyPr>
          <a:lstStyle/>
          <a:p>
            <a:r>
              <a:rPr lang="en-GB" sz="4400" b="1" dirty="0"/>
              <a:t>Scaffolds</a:t>
            </a:r>
            <a:endParaRPr lang="en-SE" sz="4400" b="1" dirty="0"/>
          </a:p>
        </p:txBody>
      </p:sp>
      <p:sp>
        <p:nvSpPr>
          <p:cNvPr id="6" name="Text Placeholder 2">
            <a:extLst>
              <a:ext uri="{FF2B5EF4-FFF2-40B4-BE49-F238E27FC236}">
                <a16:creationId xmlns:a16="http://schemas.microsoft.com/office/drawing/2014/main" id="{4FED6E21-DB8B-4ABB-8230-D66FCF9FEEEA}"/>
              </a:ext>
            </a:extLst>
          </p:cNvPr>
          <p:cNvSpPr>
            <a:spLocks noGrp="1"/>
          </p:cNvSpPr>
          <p:nvPr>
            <p:ph type="body" sz="quarter" idx="10"/>
          </p:nvPr>
        </p:nvSpPr>
        <p:spPr>
          <a:xfrm>
            <a:off x="750888" y="2150441"/>
            <a:ext cx="11429389" cy="5603875"/>
          </a:xfrm>
        </p:spPr>
        <p:txBody>
          <a:bodyPr>
            <a:normAutofit/>
          </a:bodyPr>
          <a:lstStyle/>
          <a:p>
            <a:r>
              <a:rPr lang="en-US" dirty="0"/>
              <a:t>Synthetic (plastic, ceramic)</a:t>
            </a:r>
          </a:p>
          <a:p>
            <a:r>
              <a:rPr lang="en-US" dirty="0"/>
              <a:t>Biological (collagen)</a:t>
            </a:r>
          </a:p>
        </p:txBody>
      </p:sp>
      <p:grpSp>
        <p:nvGrpSpPr>
          <p:cNvPr id="3" name="Group 2">
            <a:extLst>
              <a:ext uri="{FF2B5EF4-FFF2-40B4-BE49-F238E27FC236}">
                <a16:creationId xmlns:a16="http://schemas.microsoft.com/office/drawing/2014/main" id="{B34EDDCC-0A23-403B-9023-64A845470B93}"/>
              </a:ext>
            </a:extLst>
          </p:cNvPr>
          <p:cNvGrpSpPr/>
          <p:nvPr/>
        </p:nvGrpSpPr>
        <p:grpSpPr>
          <a:xfrm>
            <a:off x="5939894" y="2150441"/>
            <a:ext cx="8544732" cy="5603875"/>
            <a:chOff x="5939894" y="2150441"/>
            <a:chExt cx="8544732" cy="5603875"/>
          </a:xfrm>
        </p:grpSpPr>
        <p:pic>
          <p:nvPicPr>
            <p:cNvPr id="1026" name="Picture 2" descr="http://stm.sciencemag.org/content/scitransmed/4/160/160sr4/F3.large.jpg">
              <a:extLst>
                <a:ext uri="{FF2B5EF4-FFF2-40B4-BE49-F238E27FC236}">
                  <a16:creationId xmlns:a16="http://schemas.microsoft.com/office/drawing/2014/main" id="{D9563287-2C38-4EE9-85FB-E3EEA4AC9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894" y="2150441"/>
              <a:ext cx="6340592" cy="56038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B7DC487-F836-40F1-953F-68092FCC8082}"/>
                </a:ext>
              </a:extLst>
            </p:cNvPr>
            <p:cNvSpPr/>
            <p:nvPr/>
          </p:nvSpPr>
          <p:spPr>
            <a:xfrm>
              <a:off x="7982226" y="7480048"/>
              <a:ext cx="6502400" cy="246221"/>
            </a:xfrm>
            <a:prstGeom prst="rect">
              <a:avLst/>
            </a:prstGeom>
          </p:spPr>
          <p:txBody>
            <a:bodyPr>
              <a:spAutoFit/>
            </a:bodyPr>
            <a:lstStyle/>
            <a:p>
              <a:pPr algn="l"/>
              <a:r>
                <a:rPr lang="en-SE" sz="1000" dirty="0">
                  <a:latin typeface="Arial" panose="020B0604020202020204" pitchFamily="34" charset="0"/>
                  <a:cs typeface="Arial" panose="020B0604020202020204" pitchFamily="34" charset="0"/>
                </a:rPr>
                <a:t>http://stm.sciencemag.org/content/scitransmed/4/160/160sr4/F3.large.jpg</a:t>
              </a:r>
            </a:p>
          </p:txBody>
        </p:sp>
      </p:grpSp>
      <p:sp>
        <p:nvSpPr>
          <p:cNvPr id="8" name="Rectangle 7">
            <a:extLst>
              <a:ext uri="{FF2B5EF4-FFF2-40B4-BE49-F238E27FC236}">
                <a16:creationId xmlns:a16="http://schemas.microsoft.com/office/drawing/2014/main" id="{DECD20D2-4480-49F5-A524-F849BA9B847B}"/>
              </a:ext>
            </a:extLst>
          </p:cNvPr>
          <p:cNvSpPr/>
          <p:nvPr/>
        </p:nvSpPr>
        <p:spPr>
          <a:xfrm>
            <a:off x="750277" y="4212968"/>
            <a:ext cx="6502400" cy="2413161"/>
          </a:xfrm>
          <a:prstGeom prst="rect">
            <a:avLst/>
          </a:prstGeom>
        </p:spPr>
        <p:txBody>
          <a:bodyPr>
            <a:spAutoFit/>
          </a:bodyPr>
          <a:lstStyle/>
          <a:p>
            <a:pPr algn="l">
              <a:lnSpc>
                <a:spcPct val="110000"/>
              </a:lnSpc>
              <a:spcBef>
                <a:spcPts val="1200"/>
              </a:spcBef>
              <a:buSzPct val="75000"/>
            </a:pPr>
            <a:r>
              <a:rPr lang="en-US" sz="2800" dirty="0">
                <a:latin typeface="Arial"/>
                <a:cs typeface="Arial"/>
              </a:rPr>
              <a:t>Must match:</a:t>
            </a:r>
          </a:p>
          <a:p>
            <a:pPr marL="457200" indent="-457200" algn="l">
              <a:lnSpc>
                <a:spcPct val="110000"/>
              </a:lnSpc>
              <a:spcBef>
                <a:spcPts val="1200"/>
              </a:spcBef>
              <a:buSzPct val="75000"/>
              <a:buFont typeface="Arial" panose="020B0604020202020204" pitchFamily="34" charset="0"/>
              <a:buChar char="•"/>
            </a:pPr>
            <a:r>
              <a:rPr lang="en-US" sz="2800" dirty="0">
                <a:latin typeface="Arial"/>
                <a:cs typeface="Arial"/>
              </a:rPr>
              <a:t>Organ composition</a:t>
            </a:r>
          </a:p>
          <a:p>
            <a:pPr marL="457200" indent="-457200" algn="l">
              <a:lnSpc>
                <a:spcPct val="110000"/>
              </a:lnSpc>
              <a:spcBef>
                <a:spcPts val="1200"/>
              </a:spcBef>
              <a:buSzPct val="75000"/>
              <a:buFont typeface="Arial" panose="020B0604020202020204" pitchFamily="34" charset="0"/>
              <a:buChar char="•"/>
            </a:pPr>
            <a:r>
              <a:rPr lang="en-US" sz="2800" dirty="0">
                <a:latin typeface="Arial"/>
                <a:cs typeface="Arial"/>
              </a:rPr>
              <a:t>Mechanical properties</a:t>
            </a:r>
          </a:p>
          <a:p>
            <a:pPr marL="457200" indent="-457200" algn="l">
              <a:lnSpc>
                <a:spcPct val="110000"/>
              </a:lnSpc>
              <a:spcBef>
                <a:spcPts val="1200"/>
              </a:spcBef>
              <a:buSzPct val="75000"/>
              <a:buFont typeface="Arial" panose="020B0604020202020204" pitchFamily="34" charset="0"/>
              <a:buChar char="•"/>
            </a:pPr>
            <a:r>
              <a:rPr lang="en-US" sz="2800" dirty="0">
                <a:latin typeface="Arial"/>
                <a:cs typeface="Arial"/>
              </a:rPr>
              <a:t>Support cell growth</a:t>
            </a:r>
          </a:p>
        </p:txBody>
      </p:sp>
      <p:sp>
        <p:nvSpPr>
          <p:cNvPr id="10" name="TextBox 9">
            <a:extLst>
              <a:ext uri="{FF2B5EF4-FFF2-40B4-BE49-F238E27FC236}">
                <a16:creationId xmlns:a16="http://schemas.microsoft.com/office/drawing/2014/main" id="{5397F9FE-2831-4E82-B93E-FAF2DE143014}"/>
              </a:ext>
            </a:extLst>
          </p:cNvPr>
          <p:cNvSpPr txBox="1"/>
          <p:nvPr/>
        </p:nvSpPr>
        <p:spPr>
          <a:xfrm>
            <a:off x="142104" y="9272875"/>
            <a:ext cx="1002593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2000" dirty="0"/>
              <a:t>Martina </a:t>
            </a:r>
            <a:r>
              <a:rPr kumimoji="0" lang="en-US" sz="2000" b="0" i="0" u="none" strike="noStrike" cap="none" spc="0" normalizeH="0" baseline="0" dirty="0">
                <a:ln>
                  <a:noFill/>
                </a:ln>
                <a:solidFill>
                  <a:srgbClr val="000000"/>
                </a:solidFill>
                <a:effectLst/>
                <a:uFillTx/>
                <a:latin typeface="+mn-lt"/>
                <a:ea typeface="+mn-ea"/>
                <a:cs typeface="+mn-cs"/>
                <a:sym typeface="Helvetica Light"/>
              </a:rPr>
              <a:t>De Santis, </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SinemTas</a:t>
            </a:r>
            <a:r>
              <a:rPr kumimoji="0" lang="en-US" sz="2000" b="0" i="0" u="none" strike="noStrike" cap="none" spc="0" normalizeH="0" baseline="0" dirty="0">
                <a:ln>
                  <a:noFill/>
                </a:ln>
                <a:solidFill>
                  <a:srgbClr val="000000"/>
                </a:solidFill>
                <a:effectLst/>
                <a:uFillTx/>
                <a:latin typeface="+mn-lt"/>
                <a:ea typeface="+mn-ea"/>
                <a:cs typeface="+mn-cs"/>
                <a:sym typeface="Helvetica Light"/>
              </a:rPr>
              <a:t>, Deniz Bölükbas, </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Sujeeth</a:t>
            </a:r>
            <a:r>
              <a:rPr lang="en-US" sz="2000" dirty="0" err="1"/>
              <a:t>kumar</a:t>
            </a:r>
            <a:r>
              <a:rPr lang="en-US" sz="2000" dirty="0"/>
              <a:t> </a:t>
            </a:r>
            <a:r>
              <a:rPr lang="en-US" sz="2000" dirty="0" err="1"/>
              <a:t>Prithivirat</a:t>
            </a:r>
            <a:r>
              <a:rPr kumimoji="0" lang="en-US" sz="2000" b="0" i="0" u="none" strike="noStrike" cap="none" spc="0" normalizeH="0" baseline="0" dirty="0">
                <a:ln>
                  <a:noFill/>
                </a:ln>
                <a:solidFill>
                  <a:srgbClr val="000000"/>
                </a:solidFill>
                <a:effectLst/>
                <a:uFillTx/>
                <a:latin typeface="+mn-lt"/>
                <a:ea typeface="+mn-ea"/>
                <a:cs typeface="+mn-cs"/>
                <a:sym typeface="Helvetica Light"/>
              </a:rPr>
              <a:t> </a:t>
            </a:r>
          </a:p>
        </p:txBody>
      </p:sp>
    </p:spTree>
    <p:extLst>
      <p:ext uri="{BB962C8B-B14F-4D97-AF65-F5344CB8AC3E}">
        <p14:creationId xmlns:p14="http://schemas.microsoft.com/office/powerpoint/2010/main" val="29482485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2"/>
          <a:stretch>
            <a:fillRect/>
          </a:stretch>
        </p:blipFill>
        <p:spPr>
          <a:xfrm>
            <a:off x="10168040" y="192425"/>
            <a:ext cx="2836760" cy="1462878"/>
          </a:xfrm>
          <a:prstGeom prst="rect">
            <a:avLst/>
          </a:prstGeom>
        </p:spPr>
      </p:pic>
      <p:cxnSp>
        <p:nvCxnSpPr>
          <p:cNvPr id="5" name="Straight Connector 4"/>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sp>
        <p:nvSpPr>
          <p:cNvPr id="25" name="Title 24">
            <a:extLst>
              <a:ext uri="{FF2B5EF4-FFF2-40B4-BE49-F238E27FC236}">
                <a16:creationId xmlns:a16="http://schemas.microsoft.com/office/drawing/2014/main" id="{B6C0AFEC-3B55-40E0-A4FF-78E8305F8B32}"/>
              </a:ext>
            </a:extLst>
          </p:cNvPr>
          <p:cNvSpPr>
            <a:spLocks noGrp="1"/>
          </p:cNvSpPr>
          <p:nvPr>
            <p:ph type="title"/>
          </p:nvPr>
        </p:nvSpPr>
        <p:spPr/>
        <p:txBody>
          <a:bodyPr>
            <a:normAutofit/>
          </a:bodyPr>
          <a:lstStyle/>
          <a:p>
            <a:r>
              <a:rPr lang="en-GB" sz="4400" b="1" dirty="0"/>
              <a:t>Combining cells and scaffold</a:t>
            </a:r>
            <a:endParaRPr lang="en-SE" sz="4400" b="1" dirty="0"/>
          </a:p>
        </p:txBody>
      </p:sp>
      <p:pic>
        <p:nvPicPr>
          <p:cNvPr id="7" name="Platshållare för innehåll 3">
            <a:extLst>
              <a:ext uri="{FF2B5EF4-FFF2-40B4-BE49-F238E27FC236}">
                <a16:creationId xmlns:a16="http://schemas.microsoft.com/office/drawing/2014/main" id="{F313B5B2-BB9A-412F-B146-B0291D629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508" y="3138451"/>
            <a:ext cx="5801784" cy="4351338"/>
          </a:xfrm>
          <a:prstGeom prst="rect">
            <a:avLst/>
          </a:prstGeom>
        </p:spPr>
      </p:pic>
      <p:sp>
        <p:nvSpPr>
          <p:cNvPr id="8" name="Text Placeholder 2">
            <a:extLst>
              <a:ext uri="{FF2B5EF4-FFF2-40B4-BE49-F238E27FC236}">
                <a16:creationId xmlns:a16="http://schemas.microsoft.com/office/drawing/2014/main" id="{C8887F87-2976-41F8-AC83-949B4875B381}"/>
              </a:ext>
            </a:extLst>
          </p:cNvPr>
          <p:cNvSpPr txBox="1">
            <a:spLocks/>
          </p:cNvSpPr>
          <p:nvPr/>
        </p:nvSpPr>
        <p:spPr>
          <a:xfrm>
            <a:off x="787705" y="2182878"/>
            <a:ext cx="11429389" cy="5603875"/>
          </a:xfrm>
          <a:prstGeom prst="rect">
            <a:avLst/>
          </a:prstGeom>
          <a:ln w="12700">
            <a:miter lim="400000"/>
          </a:ln>
          <a:extLst>
            <a:ext uri="{C572A759-6A51-4108-AA02-DFA0A04FC94B}">
              <ma14:wrappingTextBoxFlag xmlns:ma14="http://schemas.microsoft.com/office/mac/drawingml/2011/main" xmlns="" val="1"/>
            </a:ext>
          </a:extLst>
        </p:spPr>
        <p:txBody>
          <a:bodyPr lIns="50797" tIns="50797" rIns="50797" bIns="50797" anchor="t">
            <a:normAutofit/>
          </a:bodyPr>
          <a:lstStyle>
            <a:lvl1pPr marL="252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1pPr>
            <a:lvl2pPr marL="504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2pPr>
            <a:lvl3pPr marL="756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3pPr>
            <a:lvl4pPr marL="1008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4pPr>
            <a:lvl5pPr marL="1260000" marR="0" indent="-252000" algn="l" defTabSz="584170" rtl="0" latinLnBrk="0">
              <a:lnSpc>
                <a:spcPct val="110000"/>
              </a:lnSpc>
              <a:spcBef>
                <a:spcPts val="1200"/>
              </a:spcBef>
              <a:spcAft>
                <a:spcPts val="0"/>
              </a:spcAft>
              <a:buClrTx/>
              <a:buSzPct val="75000"/>
              <a:buFontTx/>
              <a:buChar char="•"/>
              <a:tabLst/>
              <a:defRPr sz="2800" b="0" i="0" u="none" strike="noStrike" cap="none" spc="0" baseline="0">
                <a:ln>
                  <a:noFill/>
                </a:ln>
                <a:solidFill>
                  <a:srgbClr val="000000"/>
                </a:solidFill>
                <a:uFillTx/>
                <a:latin typeface="Arial"/>
                <a:ea typeface="+mn-ea"/>
                <a:cs typeface="Arial"/>
                <a:sym typeface="Helvetica Light"/>
              </a:defRPr>
            </a:lvl5pPr>
            <a:lvl6pPr marL="2666864"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341"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5819"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296" marR="0" indent="-444477" algn="l" defTabSz="58417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buNone/>
            </a:pPr>
            <a:r>
              <a:rPr lang="en-US" dirty="0"/>
              <a:t>Example: 3D printing</a:t>
            </a:r>
          </a:p>
        </p:txBody>
      </p:sp>
    </p:spTree>
    <p:extLst>
      <p:ext uri="{BB962C8B-B14F-4D97-AF65-F5344CB8AC3E}">
        <p14:creationId xmlns:p14="http://schemas.microsoft.com/office/powerpoint/2010/main" val="29735927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6FAE-977E-4A95-BCE3-056BC216FB18}"/>
              </a:ext>
            </a:extLst>
          </p:cNvPr>
          <p:cNvSpPr>
            <a:spLocks noGrp="1"/>
          </p:cNvSpPr>
          <p:nvPr>
            <p:ph type="title"/>
          </p:nvPr>
        </p:nvSpPr>
        <p:spPr/>
        <p:txBody>
          <a:bodyPr>
            <a:normAutofit fontScale="90000"/>
          </a:bodyPr>
          <a:lstStyle/>
          <a:p>
            <a:r>
              <a:rPr lang="en-GB" dirty="0"/>
              <a:t>3D printing of Organs</a:t>
            </a:r>
            <a:endParaRPr lang="en-SE" dirty="0"/>
          </a:p>
        </p:txBody>
      </p:sp>
      <p:sp>
        <p:nvSpPr>
          <p:cNvPr id="3" name="Text Placeholder 2">
            <a:extLst>
              <a:ext uri="{FF2B5EF4-FFF2-40B4-BE49-F238E27FC236}">
                <a16:creationId xmlns:a16="http://schemas.microsoft.com/office/drawing/2014/main" id="{092021F4-33E4-4EE4-A52A-8C6804BC8FD3}"/>
              </a:ext>
            </a:extLst>
          </p:cNvPr>
          <p:cNvSpPr>
            <a:spLocks noGrp="1"/>
          </p:cNvSpPr>
          <p:nvPr>
            <p:ph type="body" sz="quarter" idx="10"/>
          </p:nvPr>
        </p:nvSpPr>
        <p:spPr>
          <a:xfrm>
            <a:off x="2107770" y="7543303"/>
            <a:ext cx="4470775" cy="656590"/>
          </a:xfr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indent="0" algn="ctr" defTabSz="584200" hangingPunct="0">
              <a:lnSpc>
                <a:spcPct val="100000"/>
              </a:lnSpc>
              <a:spcBef>
                <a:spcPts val="0"/>
              </a:spcBef>
              <a:buSzTx/>
              <a:buNone/>
            </a:pPr>
            <a:r>
              <a:rPr lang="en-GB" sz="3600" dirty="0">
                <a:latin typeface="+mn-lt"/>
                <a:cs typeface="+mn-cs"/>
              </a:rPr>
              <a:t>Is it fiction or science?</a:t>
            </a:r>
            <a:endParaRPr lang="en-SE" sz="3600" dirty="0">
              <a:latin typeface="+mn-lt"/>
              <a:cs typeface="+mn-cs"/>
            </a:endParaRPr>
          </a:p>
        </p:txBody>
      </p:sp>
      <p:cxnSp>
        <p:nvCxnSpPr>
          <p:cNvPr id="4" name="Straight Connector 3">
            <a:extLst>
              <a:ext uri="{FF2B5EF4-FFF2-40B4-BE49-F238E27FC236}">
                <a16:creationId xmlns:a16="http://schemas.microsoft.com/office/drawing/2014/main" id="{DAA5E8DC-3789-4325-93B4-6696B8417CAF}"/>
              </a:ext>
            </a:extLst>
          </p:cNvPr>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7428A7BE-3DA6-4159-8D12-E811E91434EB}"/>
              </a:ext>
            </a:extLst>
          </p:cNvPr>
          <p:cNvPicPr>
            <a:picLocks noChangeAspect="1"/>
          </p:cNvPicPr>
          <p:nvPr/>
        </p:nvPicPr>
        <p:blipFill>
          <a:blip r:embed="rId2"/>
          <a:stretch>
            <a:fillRect/>
          </a:stretch>
        </p:blipFill>
        <p:spPr>
          <a:xfrm>
            <a:off x="10168040" y="192425"/>
            <a:ext cx="2836760" cy="1462878"/>
          </a:xfrm>
          <a:prstGeom prst="rect">
            <a:avLst/>
          </a:prstGeom>
        </p:spPr>
      </p:pic>
      <p:pic>
        <p:nvPicPr>
          <p:cNvPr id="1026" name="Picture 2" descr="Image result for 3d organ printing">
            <a:extLst>
              <a:ext uri="{FF2B5EF4-FFF2-40B4-BE49-F238E27FC236}">
                <a16:creationId xmlns:a16="http://schemas.microsoft.com/office/drawing/2014/main" id="{3D73F231-A689-489B-AD99-6A6652FD09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05" b="7221"/>
          <a:stretch/>
        </p:blipFill>
        <p:spPr bwMode="auto">
          <a:xfrm>
            <a:off x="2107770" y="2762914"/>
            <a:ext cx="9121514" cy="41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74596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1834-313B-46F2-B0AF-DE8E8567E5B3}"/>
              </a:ext>
            </a:extLst>
          </p:cNvPr>
          <p:cNvSpPr>
            <a:spLocks noGrp="1"/>
          </p:cNvSpPr>
          <p:nvPr>
            <p:ph type="title"/>
          </p:nvPr>
        </p:nvSpPr>
        <p:spPr/>
        <p:txBody>
          <a:bodyPr>
            <a:normAutofit fontScale="90000"/>
          </a:bodyPr>
          <a:lstStyle/>
          <a:p>
            <a:r>
              <a:rPr lang="en-GB" dirty="0"/>
              <a:t>3D printing Vs. 3D Bioprinting</a:t>
            </a:r>
            <a:endParaRPr lang="en-SE" dirty="0"/>
          </a:p>
        </p:txBody>
      </p:sp>
      <p:cxnSp>
        <p:nvCxnSpPr>
          <p:cNvPr id="4" name="Straight Connector 3">
            <a:extLst>
              <a:ext uri="{FF2B5EF4-FFF2-40B4-BE49-F238E27FC236}">
                <a16:creationId xmlns:a16="http://schemas.microsoft.com/office/drawing/2014/main" id="{89D7564E-E45D-466B-BAB9-8B894A49FB8A}"/>
              </a:ext>
            </a:extLst>
          </p:cNvPr>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5EE68AF6-19C3-4F3E-BD46-87584AEE52C6}"/>
              </a:ext>
            </a:extLst>
          </p:cNvPr>
          <p:cNvPicPr>
            <a:picLocks noChangeAspect="1"/>
          </p:cNvPicPr>
          <p:nvPr/>
        </p:nvPicPr>
        <p:blipFill>
          <a:blip r:embed="rId2"/>
          <a:stretch>
            <a:fillRect/>
          </a:stretch>
        </p:blipFill>
        <p:spPr>
          <a:xfrm>
            <a:off x="10168040" y="192425"/>
            <a:ext cx="2836760" cy="1462878"/>
          </a:xfrm>
          <a:prstGeom prst="rect">
            <a:avLst/>
          </a:prstGeom>
        </p:spPr>
      </p:pic>
      <p:pic>
        <p:nvPicPr>
          <p:cNvPr id="5124" name="Picture 4" descr="http://editorial.3dprint.com/wp-content/uploads/2017/07/file-20170702-8214-1oydz3n.jpg">
            <a:extLst>
              <a:ext uri="{FF2B5EF4-FFF2-40B4-BE49-F238E27FC236}">
                <a16:creationId xmlns:a16="http://schemas.microsoft.com/office/drawing/2014/main" id="{CF4E1B10-B1F1-4FA9-A2C5-0BBA960E7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527" y="2039815"/>
            <a:ext cx="10465745" cy="585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3297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A37B-2537-4682-9EAB-E52CC1A005F9}"/>
              </a:ext>
            </a:extLst>
          </p:cNvPr>
          <p:cNvSpPr>
            <a:spLocks noGrp="1"/>
          </p:cNvSpPr>
          <p:nvPr>
            <p:ph type="title"/>
          </p:nvPr>
        </p:nvSpPr>
        <p:spPr/>
        <p:txBody>
          <a:bodyPr>
            <a:normAutofit fontScale="90000"/>
          </a:bodyPr>
          <a:lstStyle/>
          <a:p>
            <a:r>
              <a:rPr lang="en-GB" dirty="0"/>
              <a:t>How is 3D printing used in Medicine?</a:t>
            </a:r>
            <a:endParaRPr lang="en-SE" dirty="0"/>
          </a:p>
        </p:txBody>
      </p:sp>
      <p:cxnSp>
        <p:nvCxnSpPr>
          <p:cNvPr id="6" name="Straight Connector 5">
            <a:extLst>
              <a:ext uri="{FF2B5EF4-FFF2-40B4-BE49-F238E27FC236}">
                <a16:creationId xmlns:a16="http://schemas.microsoft.com/office/drawing/2014/main" id="{AE7F0217-3512-4CAA-8F74-A9EEC1A0ED80}"/>
              </a:ext>
            </a:extLst>
          </p:cNvPr>
          <p:cNvCxnSpPr>
            <a:cxnSpLocks/>
          </p:cNvCxnSpPr>
          <p:nvPr/>
        </p:nvCxnSpPr>
        <p:spPr>
          <a:xfrm>
            <a:off x="6502400" y="2247899"/>
            <a:ext cx="0" cy="3624695"/>
          </a:xfrm>
          <a:prstGeom prst="line">
            <a:avLst/>
          </a:prstGeom>
          <a:noFill/>
          <a:ln w="76200" cap="flat">
            <a:solidFill>
              <a:schemeClr val="tx1"/>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0B6700C2-ECD4-436B-BBA7-B8FD52BEAD82}"/>
              </a:ext>
            </a:extLst>
          </p:cNvPr>
          <p:cNvCxnSpPr>
            <a:cxnSpLocks/>
          </p:cNvCxnSpPr>
          <p:nvPr/>
        </p:nvCxnSpPr>
        <p:spPr>
          <a:xfrm flipH="1" flipV="1">
            <a:off x="6510704" y="5872595"/>
            <a:ext cx="3261946" cy="1633106"/>
          </a:xfrm>
          <a:prstGeom prst="line">
            <a:avLst/>
          </a:prstGeom>
          <a:noFill/>
          <a:ln w="76200" cap="flat">
            <a:solidFill>
              <a:schemeClr val="tx1"/>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CE2622A5-797E-48EA-B805-143DAA9F652D}"/>
              </a:ext>
            </a:extLst>
          </p:cNvPr>
          <p:cNvCxnSpPr>
            <a:cxnSpLocks/>
          </p:cNvCxnSpPr>
          <p:nvPr/>
        </p:nvCxnSpPr>
        <p:spPr>
          <a:xfrm flipV="1">
            <a:off x="3232151" y="5872594"/>
            <a:ext cx="3261946" cy="1633106"/>
          </a:xfrm>
          <a:prstGeom prst="line">
            <a:avLst/>
          </a:prstGeom>
          <a:noFill/>
          <a:ln w="762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8" name="Picture 6" descr="http://editorial.3dprint.com/wp-content/uploads/2017/02/stent.jpg">
            <a:extLst>
              <a:ext uri="{FF2B5EF4-FFF2-40B4-BE49-F238E27FC236}">
                <a16:creationId xmlns:a16="http://schemas.microsoft.com/office/drawing/2014/main" id="{B9DAD6DF-42DE-4704-8554-D1E5663B08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3933" y1="62883" x2="33933" y2="62883"/>
                      </a14:backgroundRemoval>
                    </a14:imgEffect>
                  </a14:imgLayer>
                </a14:imgProps>
              </a:ext>
              <a:ext uri="{28A0092B-C50C-407E-A947-70E740481C1C}">
                <a14:useLocalDpi xmlns:a14="http://schemas.microsoft.com/office/drawing/2010/main" val="0"/>
              </a:ext>
            </a:extLst>
          </a:blip>
          <a:srcRect/>
          <a:stretch>
            <a:fillRect/>
          </a:stretch>
        </p:blipFill>
        <p:spPr bwMode="auto">
          <a:xfrm>
            <a:off x="6390054" y="2546077"/>
            <a:ext cx="3300891" cy="24181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3d organ printing">
            <a:extLst>
              <a:ext uri="{FF2B5EF4-FFF2-40B4-BE49-F238E27FC236}">
                <a16:creationId xmlns:a16="http://schemas.microsoft.com/office/drawing/2014/main" id="{57A421C3-40B9-4412-BB1C-BB66AC7283D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9306" b="86250" l="4922" r="48828">
                        <a14:foregroundMark x1="26328" y1="86250" x2="26328" y2="86250"/>
                        <a14:foregroundMark x1="46563" y1="74444" x2="46563" y2="74444"/>
                        <a14:foregroundMark x1="48828" y1="80694" x2="48828" y2="80694"/>
                      </a14:backgroundRemoval>
                    </a14:imgEffect>
                  </a14:imgLayer>
                </a14:imgProps>
              </a:ext>
              <a:ext uri="{28A0092B-C50C-407E-A947-70E740481C1C}">
                <a14:useLocalDpi xmlns:a14="http://schemas.microsoft.com/office/drawing/2010/main" val="0"/>
              </a:ext>
            </a:extLst>
          </a:blip>
          <a:srcRect t="11305" r="50220" b="7221"/>
          <a:stretch/>
        </p:blipFill>
        <p:spPr bwMode="auto">
          <a:xfrm>
            <a:off x="3223848" y="3189119"/>
            <a:ext cx="2992106" cy="27546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0D0E2F2-7B62-41E9-9B8C-BE673C5B6E8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889" b="90000" l="26759" r="69931">
                        <a14:foregroundMark x1="60690" y1="8889" x2="60690" y2="8889"/>
                        <a14:foregroundMark x1="56828" y1="36444" x2="56828" y2="36444"/>
                        <a14:foregroundMark x1="60276" y1="18667" x2="60276" y2="18667"/>
                        <a14:foregroundMark x1="60690" y1="19333" x2="61931" y2="21333"/>
                        <a14:foregroundMark x1="61103" y1="18667" x2="58069" y2="15778"/>
                        <a14:foregroundMark x1="47862" y1="54889" x2="44828" y2="60444"/>
                      </a14:backgroundRemoval>
                    </a14:imgEffect>
                  </a14:imgLayer>
                </a14:imgProps>
              </a:ext>
            </a:extLst>
          </a:blip>
          <a:srcRect l="21505" r="24597"/>
          <a:stretch/>
        </p:blipFill>
        <p:spPr>
          <a:xfrm rot="2178821">
            <a:off x="7654034" y="3943617"/>
            <a:ext cx="2406839" cy="2771716"/>
          </a:xfrm>
          <a:prstGeom prst="rect">
            <a:avLst/>
          </a:prstGeom>
        </p:spPr>
      </p:pic>
      <p:sp>
        <p:nvSpPr>
          <p:cNvPr id="3" name="TextBox 2">
            <a:extLst>
              <a:ext uri="{FF2B5EF4-FFF2-40B4-BE49-F238E27FC236}">
                <a16:creationId xmlns:a16="http://schemas.microsoft.com/office/drawing/2014/main" id="{8133606D-A2D8-45C2-A052-28A044430E67}"/>
              </a:ext>
            </a:extLst>
          </p:cNvPr>
          <p:cNvSpPr txBox="1"/>
          <p:nvPr/>
        </p:nvSpPr>
        <p:spPr>
          <a:xfrm>
            <a:off x="1011508" y="2546077"/>
            <a:ext cx="253179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rgbClr val="000000"/>
                </a:solidFill>
                <a:effectLst/>
                <a:uFillTx/>
                <a:latin typeface="+mn-lt"/>
                <a:ea typeface="+mn-ea"/>
                <a:cs typeface="+mn-cs"/>
                <a:sym typeface="Helvetica Light"/>
              </a:rPr>
              <a:t>Visualization of Medical Imaging</a:t>
            </a:r>
            <a:endParaRPr kumimoji="0" lang="en-SE"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0" name="TextBox 9">
            <a:extLst>
              <a:ext uri="{FF2B5EF4-FFF2-40B4-BE49-F238E27FC236}">
                <a16:creationId xmlns:a16="http://schemas.microsoft.com/office/drawing/2014/main" id="{A01AEFAA-EEDA-4E92-9772-D61D2C4BC9ED}"/>
              </a:ext>
            </a:extLst>
          </p:cNvPr>
          <p:cNvSpPr txBox="1"/>
          <p:nvPr/>
        </p:nvSpPr>
        <p:spPr>
          <a:xfrm>
            <a:off x="10247281" y="2318876"/>
            <a:ext cx="2531792"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3600" b="0" i="0" u="none" strike="noStrike" cap="none" spc="0" normalizeH="0" baseline="0" dirty="0">
                <a:ln>
                  <a:noFill/>
                </a:ln>
                <a:solidFill>
                  <a:srgbClr val="000000"/>
                </a:solidFill>
                <a:effectLst/>
                <a:uFillTx/>
                <a:latin typeface="+mn-lt"/>
                <a:ea typeface="+mn-ea"/>
                <a:cs typeface="+mn-cs"/>
                <a:sym typeface="Helvetica Light"/>
              </a:rPr>
              <a:t>Printed plastic to support a biological process</a:t>
            </a:r>
            <a:endParaRPr kumimoji="0" lang="en-SE"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C5286A45-5609-4D81-A45D-64FAA0EC7586}"/>
              </a:ext>
            </a:extLst>
          </p:cNvPr>
          <p:cNvSpPr txBox="1"/>
          <p:nvPr/>
        </p:nvSpPr>
        <p:spPr>
          <a:xfrm>
            <a:off x="4952962" y="8516587"/>
            <a:ext cx="287418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3D bioprinting</a:t>
            </a:r>
            <a:endParaRPr kumimoji="0" lang="en-SE"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5" name="Picture 4">
            <a:extLst>
              <a:ext uri="{FF2B5EF4-FFF2-40B4-BE49-F238E27FC236}">
                <a16:creationId xmlns:a16="http://schemas.microsoft.com/office/drawing/2014/main" id="{8FADD528-8689-4283-86EB-26636526D5DA}"/>
              </a:ext>
            </a:extLst>
          </p:cNvPr>
          <p:cNvPicPr>
            <a:picLocks noChangeAspect="1"/>
          </p:cNvPicPr>
          <p:nvPr/>
        </p:nvPicPr>
        <p:blipFill rotWithShape="1">
          <a:blip r:embed="rId9"/>
          <a:srcRect l="37176" t="23874" r="29602" b="-6845"/>
          <a:stretch/>
        </p:blipFill>
        <p:spPr>
          <a:xfrm>
            <a:off x="5512785" y="6689147"/>
            <a:ext cx="1904984" cy="1738652"/>
          </a:xfrm>
          <a:prstGeom prst="rect">
            <a:avLst/>
          </a:prstGeom>
        </p:spPr>
      </p:pic>
    </p:spTree>
    <p:extLst>
      <p:ext uri="{BB962C8B-B14F-4D97-AF65-F5344CB8AC3E}">
        <p14:creationId xmlns:p14="http://schemas.microsoft.com/office/powerpoint/2010/main" val="773358374"/>
      </p:ext>
    </p:extLst>
  </p:cSld>
  <p:clrMapOvr>
    <a:overrideClrMapping bg1="lt1" tx1="dk1" bg2="lt2" tx2="dk2" accent1="accent1" accent2="accent2" accent3="accent3" accent4="accent4" accent5="accent5" accent6="accent6" hlink="hlink" folHlink="folHlink"/>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A37B-2537-4682-9EAB-E52CC1A005F9}"/>
              </a:ext>
            </a:extLst>
          </p:cNvPr>
          <p:cNvSpPr>
            <a:spLocks noGrp="1"/>
          </p:cNvSpPr>
          <p:nvPr>
            <p:ph type="title"/>
          </p:nvPr>
        </p:nvSpPr>
        <p:spPr/>
        <p:txBody>
          <a:bodyPr>
            <a:noAutofit/>
          </a:bodyPr>
          <a:lstStyle/>
          <a:p>
            <a:r>
              <a:rPr lang="en-GB" sz="4000" dirty="0"/>
              <a:t>1. Printing 3D model to visualize complex structures. </a:t>
            </a:r>
          </a:p>
        </p:txBody>
      </p:sp>
      <p:sp>
        <p:nvSpPr>
          <p:cNvPr id="3" name="Text Placeholder 2">
            <a:extLst>
              <a:ext uri="{FF2B5EF4-FFF2-40B4-BE49-F238E27FC236}">
                <a16:creationId xmlns:a16="http://schemas.microsoft.com/office/drawing/2014/main" id="{74948418-CD52-44FB-A24C-2E41EE9ABB80}"/>
              </a:ext>
            </a:extLst>
          </p:cNvPr>
          <p:cNvSpPr>
            <a:spLocks noGrp="1"/>
          </p:cNvSpPr>
          <p:nvPr>
            <p:ph type="body" sz="quarter" idx="10"/>
          </p:nvPr>
        </p:nvSpPr>
        <p:spPr>
          <a:xfrm>
            <a:off x="-11711689" y="3431514"/>
            <a:ext cx="11429389" cy="5176910"/>
          </a:xfrm>
        </p:spPr>
        <p:txBody>
          <a:bodyPr>
            <a:normAutofit/>
          </a:bodyPr>
          <a:lstStyle/>
          <a:p>
            <a:pPr marL="0" indent="0">
              <a:buNone/>
            </a:pPr>
            <a:r>
              <a:rPr lang="en-GB" sz="4000" dirty="0">
                <a:latin typeface="+mn-lt"/>
              </a:rPr>
              <a:t>2. Printed plastic that aids a biological function:</a:t>
            </a:r>
          </a:p>
          <a:p>
            <a:pPr marL="0" indent="0">
              <a:buNone/>
            </a:pPr>
            <a:r>
              <a:rPr lang="en-GB" sz="4000" dirty="0">
                <a:latin typeface="+mn-lt"/>
              </a:rPr>
              <a:t>		a. Printed material for structural support</a:t>
            </a:r>
          </a:p>
          <a:p>
            <a:pPr marL="0" indent="0">
              <a:buNone/>
            </a:pPr>
            <a:r>
              <a:rPr lang="en-GB" sz="4000" dirty="0">
                <a:latin typeface="+mn-lt"/>
              </a:rPr>
              <a:t>		b. 3D printed prosthetics</a:t>
            </a:r>
          </a:p>
          <a:p>
            <a:pPr marL="0" indent="0">
              <a:buNone/>
            </a:pPr>
            <a:r>
              <a:rPr lang="en-GB" sz="4000" dirty="0">
                <a:latin typeface="+mn-lt"/>
              </a:rPr>
              <a:t>3. 3D Bioprinting of Tissue</a:t>
            </a:r>
          </a:p>
          <a:p>
            <a:pPr marL="0" indent="0">
              <a:buNone/>
            </a:pPr>
            <a:endParaRPr lang="en-SE" sz="4000" dirty="0">
              <a:latin typeface="+mn-lt"/>
            </a:endParaRPr>
          </a:p>
        </p:txBody>
      </p:sp>
      <p:pic>
        <p:nvPicPr>
          <p:cNvPr id="11" name="Picture 10">
            <a:extLst>
              <a:ext uri="{FF2B5EF4-FFF2-40B4-BE49-F238E27FC236}">
                <a16:creationId xmlns:a16="http://schemas.microsoft.com/office/drawing/2014/main" id="{7019A365-D1CF-48E9-9F99-C0B0C764BCD1}"/>
              </a:ext>
            </a:extLst>
          </p:cNvPr>
          <p:cNvPicPr>
            <a:picLocks noChangeAspect="1"/>
          </p:cNvPicPr>
          <p:nvPr/>
        </p:nvPicPr>
        <p:blipFill>
          <a:blip r:embed="rId3"/>
          <a:stretch>
            <a:fillRect/>
          </a:stretch>
        </p:blipFill>
        <p:spPr>
          <a:xfrm>
            <a:off x="1162049" y="2254660"/>
            <a:ext cx="7053651" cy="6353764"/>
          </a:xfrm>
          <a:prstGeom prst="rect">
            <a:avLst/>
          </a:prstGeom>
        </p:spPr>
      </p:pic>
      <p:sp>
        <p:nvSpPr>
          <p:cNvPr id="7" name="TextBox 6">
            <a:extLst>
              <a:ext uri="{FF2B5EF4-FFF2-40B4-BE49-F238E27FC236}">
                <a16:creationId xmlns:a16="http://schemas.microsoft.com/office/drawing/2014/main" id="{75F4432B-9C45-4AD6-B525-201BAB4C1858}"/>
              </a:ext>
            </a:extLst>
          </p:cNvPr>
          <p:cNvSpPr txBox="1"/>
          <p:nvPr/>
        </p:nvSpPr>
        <p:spPr>
          <a:xfrm>
            <a:off x="8591550" y="3994507"/>
            <a:ext cx="382905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Looking at things in 3D gives us more information.</a:t>
            </a:r>
            <a:endParaRPr kumimoji="0" lang="en-SE"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909754072"/>
      </p:ext>
    </p:extLst>
  </p:cSld>
  <p:clrMapOvr>
    <a:overrideClrMapping bg1="lt1" tx1="dk1" bg2="lt2" tx2="dk2" accent1="accent1" accent2="accent2" accent3="accent3" accent4="accent4" accent5="accent5" accent6="accent6" hlink="hlink" folHlink="folHlink"/>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E5E3-BC75-4D35-89EE-C2C9CA16D5F3}"/>
              </a:ext>
            </a:extLst>
          </p:cNvPr>
          <p:cNvSpPr>
            <a:spLocks noGrp="1"/>
          </p:cNvSpPr>
          <p:nvPr>
            <p:ph type="title"/>
          </p:nvPr>
        </p:nvSpPr>
        <p:spPr/>
        <p:txBody>
          <a:bodyPr>
            <a:normAutofit fontScale="90000"/>
          </a:bodyPr>
          <a:lstStyle/>
          <a:p>
            <a:r>
              <a:rPr lang="en-GB" dirty="0"/>
              <a:t>How do we obtain 3D models (Imaging)</a:t>
            </a:r>
            <a:endParaRPr lang="en-SE" dirty="0"/>
          </a:p>
        </p:txBody>
      </p:sp>
      <p:pic>
        <p:nvPicPr>
          <p:cNvPr id="4" name="Picture 3">
            <a:extLst>
              <a:ext uri="{FF2B5EF4-FFF2-40B4-BE49-F238E27FC236}">
                <a16:creationId xmlns:a16="http://schemas.microsoft.com/office/drawing/2014/main" id="{3B249490-8534-45E4-A6EC-7BF7DFEA46D8}"/>
              </a:ext>
            </a:extLst>
          </p:cNvPr>
          <p:cNvPicPr>
            <a:picLocks noChangeAspect="1"/>
          </p:cNvPicPr>
          <p:nvPr/>
        </p:nvPicPr>
        <p:blipFill rotWithShape="1">
          <a:blip r:embed="rId2"/>
          <a:srcRect l="53064" t="33619" r="15636" b="21172"/>
          <a:stretch/>
        </p:blipFill>
        <p:spPr>
          <a:xfrm>
            <a:off x="4999582" y="4074406"/>
            <a:ext cx="2454062" cy="2210604"/>
          </a:xfrm>
          <a:prstGeom prst="rect">
            <a:avLst/>
          </a:prstGeom>
        </p:spPr>
      </p:pic>
      <p:grpSp>
        <p:nvGrpSpPr>
          <p:cNvPr id="5" name="Group 4">
            <a:extLst>
              <a:ext uri="{FF2B5EF4-FFF2-40B4-BE49-F238E27FC236}">
                <a16:creationId xmlns:a16="http://schemas.microsoft.com/office/drawing/2014/main" id="{5A9A4715-19E7-49B4-AB45-6C759AA1B49D}"/>
              </a:ext>
            </a:extLst>
          </p:cNvPr>
          <p:cNvGrpSpPr/>
          <p:nvPr/>
        </p:nvGrpSpPr>
        <p:grpSpPr>
          <a:xfrm>
            <a:off x="973439" y="5738425"/>
            <a:ext cx="3411513" cy="2704297"/>
            <a:chOff x="724187" y="275568"/>
            <a:chExt cx="4235130" cy="3790950"/>
          </a:xfrm>
        </p:grpSpPr>
        <p:pic>
          <p:nvPicPr>
            <p:cNvPr id="6" name="Picture 5">
              <a:extLst>
                <a:ext uri="{FF2B5EF4-FFF2-40B4-BE49-F238E27FC236}">
                  <a16:creationId xmlns:a16="http://schemas.microsoft.com/office/drawing/2014/main" id="{57AEE3F7-5AAC-4D69-B346-B8435CAFE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792" y="275568"/>
              <a:ext cx="4200525" cy="3790950"/>
            </a:xfrm>
            <a:prstGeom prst="rect">
              <a:avLst/>
            </a:prstGeom>
          </p:spPr>
        </p:pic>
        <p:sp>
          <p:nvSpPr>
            <p:cNvPr id="7" name="Rectangle 6">
              <a:extLst>
                <a:ext uri="{FF2B5EF4-FFF2-40B4-BE49-F238E27FC236}">
                  <a16:creationId xmlns:a16="http://schemas.microsoft.com/office/drawing/2014/main" id="{25C337A7-91B4-4BCF-83B6-D66DE8B9F8E1}"/>
                </a:ext>
              </a:extLst>
            </p:cNvPr>
            <p:cNvSpPr/>
            <p:nvPr/>
          </p:nvSpPr>
          <p:spPr>
            <a:xfrm>
              <a:off x="758792" y="309108"/>
              <a:ext cx="1835189" cy="263415"/>
            </a:xfrm>
            <a:prstGeom prst="rect">
              <a:avLst/>
            </a:prstGeom>
            <a:solidFill>
              <a:srgbClr val="040404"/>
            </a:solidFill>
            <a:ln w="12700" cap="flat" cmpd="sng" algn="ctr">
              <a:solidFill>
                <a:srgbClr val="040404"/>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8" name="Rectangle 7">
              <a:extLst>
                <a:ext uri="{FF2B5EF4-FFF2-40B4-BE49-F238E27FC236}">
                  <a16:creationId xmlns:a16="http://schemas.microsoft.com/office/drawing/2014/main" id="{6CF45EA2-DFC0-446F-823F-9E7FA790FDC6}"/>
                </a:ext>
              </a:extLst>
            </p:cNvPr>
            <p:cNvSpPr/>
            <p:nvPr/>
          </p:nvSpPr>
          <p:spPr>
            <a:xfrm>
              <a:off x="758791" y="3175181"/>
              <a:ext cx="1053001" cy="891337"/>
            </a:xfrm>
            <a:prstGeom prst="rect">
              <a:avLst/>
            </a:prstGeom>
            <a:solidFill>
              <a:sysClr val="windowText" lastClr="000000">
                <a:lumMod val="65000"/>
                <a:lumOff val="35000"/>
              </a:sysClr>
            </a:solidFill>
            <a:ln w="12700" cap="flat" cmpd="sng" algn="ctr">
              <a:solidFill>
                <a:srgbClr val="040404"/>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9" name="TextBox 8">
              <a:extLst>
                <a:ext uri="{FF2B5EF4-FFF2-40B4-BE49-F238E27FC236}">
                  <a16:creationId xmlns:a16="http://schemas.microsoft.com/office/drawing/2014/main" id="{E4005410-B5F1-4B6F-B01F-CA7D42D69CB4}"/>
                </a:ext>
              </a:extLst>
            </p:cNvPr>
            <p:cNvSpPr txBox="1"/>
            <p:nvPr/>
          </p:nvSpPr>
          <p:spPr>
            <a:xfrm>
              <a:off x="724187" y="3326889"/>
              <a:ext cx="961570" cy="445920"/>
            </a:xfrm>
            <a:prstGeom prst="rect">
              <a:avLst/>
            </a:prstGeom>
            <a:noFill/>
          </p:spPr>
          <p:txBody>
            <a:bodyPr wrap="none" rtlCol="0">
              <a:spAutoFit/>
            </a:bodyPr>
            <a:lstStyle/>
            <a:p>
              <a:pPr defTabSz="1215756">
                <a:defRPr/>
              </a:pPr>
              <a:r>
                <a:rPr lang="en-GB" sz="1467" kern="0" dirty="0">
                  <a:solidFill>
                    <a:prstClr val="white">
                      <a:lumMod val="95000"/>
                    </a:prstClr>
                  </a:solidFill>
                  <a:latin typeface="Calibri" panose="020F0502020204030204"/>
                </a:rPr>
                <a:t>Healthy</a:t>
              </a:r>
              <a:endParaRPr lang="en-GB" sz="1867" kern="0" dirty="0">
                <a:solidFill>
                  <a:prstClr val="white">
                    <a:lumMod val="95000"/>
                  </a:prstClr>
                </a:solidFill>
                <a:latin typeface="Calibri" panose="020F0502020204030204"/>
              </a:endParaRPr>
            </a:p>
          </p:txBody>
        </p:sp>
      </p:grpSp>
      <p:grpSp>
        <p:nvGrpSpPr>
          <p:cNvPr id="10" name="Group 9">
            <a:extLst>
              <a:ext uri="{FF2B5EF4-FFF2-40B4-BE49-F238E27FC236}">
                <a16:creationId xmlns:a16="http://schemas.microsoft.com/office/drawing/2014/main" id="{3B591CAF-9C00-4DA7-B1D0-872F8DF38115}"/>
              </a:ext>
            </a:extLst>
          </p:cNvPr>
          <p:cNvGrpSpPr/>
          <p:nvPr/>
        </p:nvGrpSpPr>
        <p:grpSpPr>
          <a:xfrm>
            <a:off x="8174238" y="5850338"/>
            <a:ext cx="3604984" cy="2377608"/>
            <a:chOff x="6090624" y="435679"/>
            <a:chExt cx="4947586" cy="3038989"/>
          </a:xfrm>
        </p:grpSpPr>
        <p:pic>
          <p:nvPicPr>
            <p:cNvPr id="11" name="Picture 10">
              <a:extLst>
                <a:ext uri="{FF2B5EF4-FFF2-40B4-BE49-F238E27FC236}">
                  <a16:creationId xmlns:a16="http://schemas.microsoft.com/office/drawing/2014/main" id="{CC9D939E-5402-411B-B7EC-0CE659CC8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310" y="435679"/>
              <a:ext cx="4914900" cy="3038476"/>
            </a:xfrm>
            <a:prstGeom prst="rect">
              <a:avLst/>
            </a:prstGeom>
          </p:spPr>
        </p:pic>
        <p:sp>
          <p:nvSpPr>
            <p:cNvPr id="12" name="Rectangle 11">
              <a:extLst>
                <a:ext uri="{FF2B5EF4-FFF2-40B4-BE49-F238E27FC236}">
                  <a16:creationId xmlns:a16="http://schemas.microsoft.com/office/drawing/2014/main" id="{C438B054-F4A1-477A-926E-94E022D5CBCA}"/>
                </a:ext>
              </a:extLst>
            </p:cNvPr>
            <p:cNvSpPr/>
            <p:nvPr/>
          </p:nvSpPr>
          <p:spPr>
            <a:xfrm>
              <a:off x="6123311" y="477034"/>
              <a:ext cx="1835189" cy="263415"/>
            </a:xfrm>
            <a:prstGeom prst="rect">
              <a:avLst/>
            </a:prstGeom>
            <a:solidFill>
              <a:srgbClr val="040404"/>
            </a:solidFill>
            <a:ln w="12700" cap="flat" cmpd="sng" algn="ctr">
              <a:solidFill>
                <a:srgbClr val="040404"/>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13" name="Rectangle 12">
              <a:extLst>
                <a:ext uri="{FF2B5EF4-FFF2-40B4-BE49-F238E27FC236}">
                  <a16:creationId xmlns:a16="http://schemas.microsoft.com/office/drawing/2014/main" id="{0CBA6F54-1BE6-4BD8-9175-DC8D0DE7C8E8}"/>
                </a:ext>
              </a:extLst>
            </p:cNvPr>
            <p:cNvSpPr/>
            <p:nvPr/>
          </p:nvSpPr>
          <p:spPr>
            <a:xfrm>
              <a:off x="6131824" y="2649779"/>
              <a:ext cx="1276478" cy="824889"/>
            </a:xfrm>
            <a:prstGeom prst="rect">
              <a:avLst/>
            </a:prstGeom>
            <a:solidFill>
              <a:sysClr val="windowText" lastClr="000000">
                <a:lumMod val="65000"/>
                <a:lumOff val="35000"/>
              </a:sysClr>
            </a:solidFill>
            <a:ln w="12700" cap="flat" cmpd="sng" algn="ctr">
              <a:solidFill>
                <a:srgbClr val="040404"/>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14" name="TextBox 13">
              <a:extLst>
                <a:ext uri="{FF2B5EF4-FFF2-40B4-BE49-F238E27FC236}">
                  <a16:creationId xmlns:a16="http://schemas.microsoft.com/office/drawing/2014/main" id="{6A5A4BDC-8E05-449D-8D15-D722A7587D9D}"/>
                </a:ext>
              </a:extLst>
            </p:cNvPr>
            <p:cNvSpPr txBox="1"/>
            <p:nvPr/>
          </p:nvSpPr>
          <p:spPr>
            <a:xfrm>
              <a:off x="6090624" y="2829366"/>
              <a:ext cx="1449446" cy="406586"/>
            </a:xfrm>
            <a:prstGeom prst="rect">
              <a:avLst/>
            </a:prstGeom>
            <a:noFill/>
          </p:spPr>
          <p:txBody>
            <a:bodyPr wrap="square" rtlCol="0">
              <a:spAutoFit/>
            </a:bodyPr>
            <a:lstStyle/>
            <a:p>
              <a:pPr defTabSz="1215756">
                <a:defRPr/>
              </a:pPr>
              <a:r>
                <a:rPr lang="en-GB" sz="1467" kern="0" dirty="0">
                  <a:solidFill>
                    <a:prstClr val="white">
                      <a:lumMod val="95000"/>
                    </a:prstClr>
                  </a:solidFill>
                  <a:latin typeface="Calibri" panose="020F0502020204030204"/>
                </a:rPr>
                <a:t>Diseased</a:t>
              </a:r>
              <a:endParaRPr lang="en-GB" sz="2133" kern="0" dirty="0">
                <a:solidFill>
                  <a:prstClr val="white">
                    <a:lumMod val="95000"/>
                  </a:prstClr>
                </a:solidFill>
                <a:latin typeface="Calibri" panose="020F0502020204030204"/>
              </a:endParaRPr>
            </a:p>
          </p:txBody>
        </p:sp>
      </p:grpSp>
      <p:grpSp>
        <p:nvGrpSpPr>
          <p:cNvPr id="16" name="Group 15">
            <a:extLst>
              <a:ext uri="{FF2B5EF4-FFF2-40B4-BE49-F238E27FC236}">
                <a16:creationId xmlns:a16="http://schemas.microsoft.com/office/drawing/2014/main" id="{3E86538B-C4BD-424D-B34A-2C6F4E6B0BE0}"/>
              </a:ext>
            </a:extLst>
          </p:cNvPr>
          <p:cNvGrpSpPr/>
          <p:nvPr/>
        </p:nvGrpSpPr>
        <p:grpSpPr>
          <a:xfrm>
            <a:off x="8178157" y="2422027"/>
            <a:ext cx="3634961" cy="2634336"/>
            <a:chOff x="5590363" y="697828"/>
            <a:chExt cx="1906214" cy="1408149"/>
          </a:xfrm>
        </p:grpSpPr>
        <p:pic>
          <p:nvPicPr>
            <p:cNvPr id="17" name="Picture 16">
              <a:extLst>
                <a:ext uri="{FF2B5EF4-FFF2-40B4-BE49-F238E27FC236}">
                  <a16:creationId xmlns:a16="http://schemas.microsoft.com/office/drawing/2014/main" id="{C4B88DC6-1AFA-4A3C-BB1C-B40004E00E8B}"/>
                </a:ext>
              </a:extLst>
            </p:cNvPr>
            <p:cNvPicPr>
              <a:picLocks noChangeAspect="1"/>
            </p:cNvPicPr>
            <p:nvPr/>
          </p:nvPicPr>
          <p:blipFill rotWithShape="1">
            <a:blip r:embed="rId5">
              <a:extLst>
                <a:ext uri="{28A0092B-C50C-407E-A947-70E740481C1C}">
                  <a14:useLocalDpi xmlns:a14="http://schemas.microsoft.com/office/drawing/2010/main" val="0"/>
                </a:ext>
              </a:extLst>
            </a:blip>
            <a:srcRect l="30006" t="8495" r="54818" b="71181"/>
            <a:stretch/>
          </p:blipFill>
          <p:spPr>
            <a:xfrm>
              <a:off x="5629660" y="744797"/>
              <a:ext cx="1825690" cy="1312961"/>
            </a:xfrm>
            <a:prstGeom prst="rect">
              <a:avLst/>
            </a:prstGeom>
          </p:spPr>
        </p:pic>
        <p:sp>
          <p:nvSpPr>
            <p:cNvPr id="18" name="Bevel 80">
              <a:extLst>
                <a:ext uri="{FF2B5EF4-FFF2-40B4-BE49-F238E27FC236}">
                  <a16:creationId xmlns:a16="http://schemas.microsoft.com/office/drawing/2014/main" id="{668311CA-80BC-42EB-974A-AB4BC41B2912}"/>
                </a:ext>
              </a:extLst>
            </p:cNvPr>
            <p:cNvSpPr/>
            <p:nvPr/>
          </p:nvSpPr>
          <p:spPr>
            <a:xfrm>
              <a:off x="5590363" y="697828"/>
              <a:ext cx="1882604" cy="1382091"/>
            </a:xfrm>
            <a:prstGeom prst="bevel">
              <a:avLst>
                <a:gd name="adj" fmla="val 4215"/>
              </a:avLst>
            </a:prstGeom>
            <a:noFill/>
            <a:ln w="120650" cap="flat" cmpd="sng" algn="ctr">
              <a:solidFill>
                <a:srgbClr val="050505"/>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19" name="Teardrop 18">
              <a:extLst>
                <a:ext uri="{FF2B5EF4-FFF2-40B4-BE49-F238E27FC236}">
                  <a16:creationId xmlns:a16="http://schemas.microsoft.com/office/drawing/2014/main" id="{AE9654E0-33FB-4E96-9550-B22F4019EEDC}"/>
                </a:ext>
              </a:extLst>
            </p:cNvPr>
            <p:cNvSpPr/>
            <p:nvPr/>
          </p:nvSpPr>
          <p:spPr>
            <a:xfrm rot="10800000" flipH="1">
              <a:off x="6986579" y="1783754"/>
              <a:ext cx="509998" cy="322223"/>
            </a:xfrm>
            <a:prstGeom prst="teardrop">
              <a:avLst/>
            </a:prstGeom>
            <a:solidFill>
              <a:srgbClr val="050505"/>
            </a:solidFill>
            <a:ln w="12700" cap="flat" cmpd="sng" algn="ctr">
              <a:solidFill>
                <a:srgbClr val="050505"/>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grpSp>
      <p:grpSp>
        <p:nvGrpSpPr>
          <p:cNvPr id="20" name="Group 19">
            <a:extLst>
              <a:ext uri="{FF2B5EF4-FFF2-40B4-BE49-F238E27FC236}">
                <a16:creationId xmlns:a16="http://schemas.microsoft.com/office/drawing/2014/main" id="{7AA856BD-FE1B-42AE-8096-6F055EF7EFBE}"/>
              </a:ext>
            </a:extLst>
          </p:cNvPr>
          <p:cNvGrpSpPr/>
          <p:nvPr/>
        </p:nvGrpSpPr>
        <p:grpSpPr>
          <a:xfrm>
            <a:off x="849899" y="2295125"/>
            <a:ext cx="3561508" cy="2758504"/>
            <a:chOff x="5619741" y="4342907"/>
            <a:chExt cx="1854547" cy="1493786"/>
          </a:xfrm>
        </p:grpSpPr>
        <p:pic>
          <p:nvPicPr>
            <p:cNvPr id="21" name="Picture 20">
              <a:extLst>
                <a:ext uri="{FF2B5EF4-FFF2-40B4-BE49-F238E27FC236}">
                  <a16:creationId xmlns:a16="http://schemas.microsoft.com/office/drawing/2014/main" id="{CEA9C73E-2A3D-4F37-A1DF-0977FBF20E79}"/>
                </a:ext>
              </a:extLst>
            </p:cNvPr>
            <p:cNvPicPr>
              <a:picLocks noChangeAspect="1"/>
            </p:cNvPicPr>
            <p:nvPr/>
          </p:nvPicPr>
          <p:blipFill rotWithShape="1">
            <a:blip r:embed="rId6">
              <a:extLst>
                <a:ext uri="{28A0092B-C50C-407E-A947-70E740481C1C}">
                  <a14:useLocalDpi xmlns:a14="http://schemas.microsoft.com/office/drawing/2010/main" val="0"/>
                </a:ext>
              </a:extLst>
            </a:blip>
            <a:srcRect l="9488" t="53813" r="75551" b="27494"/>
            <a:stretch/>
          </p:blipFill>
          <p:spPr>
            <a:xfrm>
              <a:off x="5702666" y="4411627"/>
              <a:ext cx="1771622" cy="1395216"/>
            </a:xfrm>
            <a:prstGeom prst="rect">
              <a:avLst/>
            </a:prstGeom>
          </p:spPr>
        </p:pic>
        <p:sp>
          <p:nvSpPr>
            <p:cNvPr id="22" name="Bevel 84">
              <a:extLst>
                <a:ext uri="{FF2B5EF4-FFF2-40B4-BE49-F238E27FC236}">
                  <a16:creationId xmlns:a16="http://schemas.microsoft.com/office/drawing/2014/main" id="{95C42594-0511-42A2-93D1-22021C9227D0}"/>
                </a:ext>
              </a:extLst>
            </p:cNvPr>
            <p:cNvSpPr/>
            <p:nvPr/>
          </p:nvSpPr>
          <p:spPr>
            <a:xfrm>
              <a:off x="5619741" y="4360660"/>
              <a:ext cx="1832177" cy="1476033"/>
            </a:xfrm>
            <a:prstGeom prst="bevel">
              <a:avLst>
                <a:gd name="adj" fmla="val 4215"/>
              </a:avLst>
            </a:prstGeom>
            <a:noFill/>
            <a:ln w="120650" cap="flat" cmpd="sng" algn="ctr">
              <a:solidFill>
                <a:srgbClr val="050505"/>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23" name="Teardrop 22">
              <a:extLst>
                <a:ext uri="{FF2B5EF4-FFF2-40B4-BE49-F238E27FC236}">
                  <a16:creationId xmlns:a16="http://schemas.microsoft.com/office/drawing/2014/main" id="{8D8F2CFB-A415-43B8-82F0-757A84A52F94}"/>
                </a:ext>
              </a:extLst>
            </p:cNvPr>
            <p:cNvSpPr/>
            <p:nvPr/>
          </p:nvSpPr>
          <p:spPr>
            <a:xfrm rot="10800000" flipV="1">
              <a:off x="5630167" y="4342907"/>
              <a:ext cx="491932" cy="401586"/>
            </a:xfrm>
            <a:prstGeom prst="teardrop">
              <a:avLst/>
            </a:prstGeom>
            <a:solidFill>
              <a:srgbClr val="050505"/>
            </a:solidFill>
            <a:ln w="12700" cap="flat" cmpd="sng" algn="ctr">
              <a:solidFill>
                <a:srgbClr val="050505"/>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grpSp>
      <p:sp>
        <p:nvSpPr>
          <p:cNvPr id="24" name="Right Arrow 86">
            <a:extLst>
              <a:ext uri="{FF2B5EF4-FFF2-40B4-BE49-F238E27FC236}">
                <a16:creationId xmlns:a16="http://schemas.microsoft.com/office/drawing/2014/main" id="{C9BC53F8-5735-406D-839F-182623CE3B84}"/>
              </a:ext>
            </a:extLst>
          </p:cNvPr>
          <p:cNvSpPr/>
          <p:nvPr/>
        </p:nvSpPr>
        <p:spPr>
          <a:xfrm rot="20018170">
            <a:off x="9041220" y="4187551"/>
            <a:ext cx="873631" cy="247277"/>
          </a:xfrm>
          <a:prstGeom prst="rightArrow">
            <a:avLst/>
          </a:prstGeom>
          <a:solidFill>
            <a:srgbClr val="FF0000"/>
          </a:solidFill>
          <a:ln w="12700" cap="flat" cmpd="sng" algn="ctr">
            <a:solidFill>
              <a:sysClr val="windowText" lastClr="000000"/>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25" name="TextBox 24">
            <a:extLst>
              <a:ext uri="{FF2B5EF4-FFF2-40B4-BE49-F238E27FC236}">
                <a16:creationId xmlns:a16="http://schemas.microsoft.com/office/drawing/2014/main" id="{F0D80B0E-A8CE-468F-8694-BB4E52AC38A4}"/>
              </a:ext>
            </a:extLst>
          </p:cNvPr>
          <p:cNvSpPr txBox="1"/>
          <p:nvPr/>
        </p:nvSpPr>
        <p:spPr>
          <a:xfrm>
            <a:off x="750277" y="2357908"/>
            <a:ext cx="1064360" cy="378693"/>
          </a:xfrm>
          <a:prstGeom prst="rect">
            <a:avLst/>
          </a:prstGeom>
          <a:noFill/>
        </p:spPr>
        <p:txBody>
          <a:bodyPr wrap="square" rtlCol="0">
            <a:spAutoFit/>
          </a:bodyPr>
          <a:lstStyle/>
          <a:p>
            <a:pPr defTabSz="1215756"/>
            <a:r>
              <a:rPr lang="en-GB" sz="1861" dirty="0">
                <a:solidFill>
                  <a:prstClr val="white">
                    <a:lumMod val="95000"/>
                  </a:prstClr>
                </a:solidFill>
                <a:latin typeface="Calibri" panose="020F0502020204030204"/>
              </a:rPr>
              <a:t>Healthy</a:t>
            </a:r>
            <a:endParaRPr lang="en-GB" sz="2393" dirty="0">
              <a:solidFill>
                <a:prstClr val="white">
                  <a:lumMod val="95000"/>
                </a:prstClr>
              </a:solidFill>
              <a:latin typeface="Calibri" panose="020F0502020204030204"/>
            </a:endParaRPr>
          </a:p>
        </p:txBody>
      </p:sp>
      <p:sp>
        <p:nvSpPr>
          <p:cNvPr id="26" name="TextBox 25">
            <a:extLst>
              <a:ext uri="{FF2B5EF4-FFF2-40B4-BE49-F238E27FC236}">
                <a16:creationId xmlns:a16="http://schemas.microsoft.com/office/drawing/2014/main" id="{3C7544A1-3AB7-4CF4-B867-48E43E6CAA40}"/>
              </a:ext>
            </a:extLst>
          </p:cNvPr>
          <p:cNvSpPr txBox="1"/>
          <p:nvPr/>
        </p:nvSpPr>
        <p:spPr>
          <a:xfrm>
            <a:off x="8215320" y="2461146"/>
            <a:ext cx="1286804" cy="337913"/>
          </a:xfrm>
          <a:prstGeom prst="rect">
            <a:avLst/>
          </a:prstGeom>
          <a:noFill/>
        </p:spPr>
        <p:txBody>
          <a:bodyPr wrap="square" rtlCol="0">
            <a:spAutoFit/>
          </a:bodyPr>
          <a:lstStyle/>
          <a:p>
            <a:pPr defTabSz="1215756"/>
            <a:r>
              <a:rPr lang="en-GB" sz="1596" dirty="0">
                <a:solidFill>
                  <a:prstClr val="white">
                    <a:lumMod val="95000"/>
                  </a:prstClr>
                </a:solidFill>
                <a:latin typeface="Calibri" panose="020F0502020204030204"/>
              </a:rPr>
              <a:t>Diseased</a:t>
            </a:r>
            <a:endParaRPr lang="en-GB" sz="2393" dirty="0">
              <a:solidFill>
                <a:prstClr val="white">
                  <a:lumMod val="95000"/>
                </a:prstClr>
              </a:solidFill>
              <a:latin typeface="Calibri" panose="020F0502020204030204"/>
            </a:endParaRPr>
          </a:p>
        </p:txBody>
      </p:sp>
      <p:sp>
        <p:nvSpPr>
          <p:cNvPr id="27" name="Rectangle 26">
            <a:extLst>
              <a:ext uri="{FF2B5EF4-FFF2-40B4-BE49-F238E27FC236}">
                <a16:creationId xmlns:a16="http://schemas.microsoft.com/office/drawing/2014/main" id="{64EFCC7C-D5A5-4314-953D-4360C4A00130}"/>
              </a:ext>
            </a:extLst>
          </p:cNvPr>
          <p:cNvSpPr/>
          <p:nvPr/>
        </p:nvSpPr>
        <p:spPr>
          <a:xfrm>
            <a:off x="5000023" y="3245589"/>
            <a:ext cx="2564193" cy="828817"/>
          </a:xfrm>
          <a:prstGeom prst="rect">
            <a:avLst/>
          </a:prstGeom>
        </p:spPr>
        <p:txBody>
          <a:bodyPr wrap="square">
            <a:spAutoFit/>
          </a:bodyPr>
          <a:lstStyle/>
          <a:p>
            <a:pPr algn="ctr" defTabSz="1215756"/>
            <a:r>
              <a:rPr lang="en-GB" sz="2393" dirty="0">
                <a:solidFill>
                  <a:srgbClr val="C00000"/>
                </a:solidFill>
                <a:latin typeface="Calibri" panose="020F0502020204030204"/>
              </a:rPr>
              <a:t>MRI scans – transverse angle</a:t>
            </a:r>
          </a:p>
        </p:txBody>
      </p:sp>
      <p:sp>
        <p:nvSpPr>
          <p:cNvPr id="28" name="Rectangle 27">
            <a:extLst>
              <a:ext uri="{FF2B5EF4-FFF2-40B4-BE49-F238E27FC236}">
                <a16:creationId xmlns:a16="http://schemas.microsoft.com/office/drawing/2014/main" id="{E4DF86DA-D6E7-4499-A062-A2C28D349B31}"/>
              </a:ext>
            </a:extLst>
          </p:cNvPr>
          <p:cNvSpPr/>
          <p:nvPr/>
        </p:nvSpPr>
        <p:spPr>
          <a:xfrm>
            <a:off x="750277" y="2250473"/>
            <a:ext cx="3743265" cy="2880320"/>
          </a:xfrm>
          <a:prstGeom prst="rect">
            <a:avLst/>
          </a:prstGeom>
          <a:noFill/>
          <a:ln w="38100" cap="flat" cmpd="sng" algn="ctr">
            <a:solidFill>
              <a:srgbClr val="F9F8F3"/>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299CFA13-4B37-4010-910E-3E84B98E8BD2}"/>
              </a:ext>
            </a:extLst>
          </p:cNvPr>
          <p:cNvSpPr/>
          <p:nvPr/>
        </p:nvSpPr>
        <p:spPr>
          <a:xfrm>
            <a:off x="8070698" y="2295126"/>
            <a:ext cx="3783383" cy="2835668"/>
          </a:xfrm>
          <a:prstGeom prst="rect">
            <a:avLst/>
          </a:prstGeom>
          <a:noFill/>
          <a:ln w="38100" cap="flat" cmpd="sng" algn="ctr">
            <a:solidFill>
              <a:srgbClr val="F9F8F3"/>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30" name="Rectangle 29">
            <a:extLst>
              <a:ext uri="{FF2B5EF4-FFF2-40B4-BE49-F238E27FC236}">
                <a16:creationId xmlns:a16="http://schemas.microsoft.com/office/drawing/2014/main" id="{45EA53FE-FA4A-4586-8F79-BC23A60DB025}"/>
              </a:ext>
            </a:extLst>
          </p:cNvPr>
          <p:cNvSpPr/>
          <p:nvPr/>
        </p:nvSpPr>
        <p:spPr>
          <a:xfrm>
            <a:off x="1009149" y="5732378"/>
            <a:ext cx="3359297" cy="2710345"/>
          </a:xfrm>
          <a:prstGeom prst="rect">
            <a:avLst/>
          </a:prstGeom>
          <a:noFill/>
          <a:ln w="38100" cap="flat" cmpd="sng" algn="ctr">
            <a:solidFill>
              <a:srgbClr val="F9F8F3"/>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3E17C4B9-3B5B-4C66-B3AC-8D3702250FCD}"/>
              </a:ext>
            </a:extLst>
          </p:cNvPr>
          <p:cNvSpPr/>
          <p:nvPr/>
        </p:nvSpPr>
        <p:spPr>
          <a:xfrm>
            <a:off x="8174239" y="5850337"/>
            <a:ext cx="3596141" cy="2377608"/>
          </a:xfrm>
          <a:prstGeom prst="rect">
            <a:avLst/>
          </a:prstGeom>
          <a:noFill/>
          <a:ln w="38100" cap="flat" cmpd="sng" algn="ctr">
            <a:solidFill>
              <a:srgbClr val="F9F8F3"/>
            </a:solidFill>
            <a:prstDash val="solid"/>
            <a:miter lim="800000"/>
          </a:ln>
          <a:effectLst/>
        </p:spPr>
        <p:txBody>
          <a:bodyPr rtlCol="0" anchor="ctr"/>
          <a:lstStyle/>
          <a:p>
            <a:pPr algn="ctr" defTabSz="1215756">
              <a:defRPr/>
            </a:pPr>
            <a:endParaRPr lang="en-GB" sz="2393" kern="0" dirty="0">
              <a:solidFill>
                <a:prstClr val="white"/>
              </a:solidFill>
              <a:latin typeface="Calibri" panose="020F0502020204030204"/>
            </a:endParaRPr>
          </a:p>
        </p:txBody>
      </p:sp>
      <p:sp>
        <p:nvSpPr>
          <p:cNvPr id="3" name="TextBox 2">
            <a:extLst>
              <a:ext uri="{FF2B5EF4-FFF2-40B4-BE49-F238E27FC236}">
                <a16:creationId xmlns:a16="http://schemas.microsoft.com/office/drawing/2014/main" id="{23EEDBF5-133F-4BCF-9E72-0F234EAC8214}"/>
              </a:ext>
            </a:extLst>
          </p:cNvPr>
          <p:cNvSpPr txBox="1"/>
          <p:nvPr/>
        </p:nvSpPr>
        <p:spPr>
          <a:xfrm>
            <a:off x="142105" y="9272875"/>
            <a:ext cx="83002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Irma </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Mahmutovic</a:t>
            </a:r>
            <a:r>
              <a:rPr kumimoji="0" lang="en-US" sz="2000" b="0" i="0" u="none" strike="noStrike" cap="none" spc="0" normalizeH="0" baseline="0" dirty="0">
                <a:ln>
                  <a:noFill/>
                </a:ln>
                <a:solidFill>
                  <a:srgbClr val="000000"/>
                </a:solidFill>
                <a:effectLst/>
                <a:uFillTx/>
                <a:latin typeface="+mn-lt"/>
                <a:ea typeface="+mn-ea"/>
                <a:cs typeface="+mn-cs"/>
                <a:sym typeface="Helvetica Light"/>
              </a:rPr>
              <a:t> Persson</a:t>
            </a:r>
          </a:p>
        </p:txBody>
      </p:sp>
    </p:spTree>
    <p:extLst>
      <p:ext uri="{BB962C8B-B14F-4D97-AF65-F5344CB8AC3E}">
        <p14:creationId xmlns:p14="http://schemas.microsoft.com/office/powerpoint/2010/main" val="3772316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P spid="27" grpId="0"/>
      <p:bldP spid="28" grpId="0" animBg="1"/>
      <p:bldP spid="29" grpId="0" animBg="1"/>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C12D-A9AD-4EA7-A95F-680243E1B6C4}"/>
              </a:ext>
            </a:extLst>
          </p:cNvPr>
          <p:cNvSpPr>
            <a:spLocks noGrp="1"/>
          </p:cNvSpPr>
          <p:nvPr>
            <p:ph type="title"/>
          </p:nvPr>
        </p:nvSpPr>
        <p:spPr>
          <a:xfrm>
            <a:off x="750277" y="720000"/>
            <a:ext cx="11430000" cy="1843732"/>
          </a:xfrm>
        </p:spPr>
        <p:txBody>
          <a:bodyPr>
            <a:normAutofit fontScale="90000"/>
          </a:bodyPr>
          <a:lstStyle/>
          <a:p>
            <a:r>
              <a:rPr lang="en-GB" dirty="0"/>
              <a:t>Using 3D printed models to plan complex surgeries</a:t>
            </a:r>
            <a:endParaRPr lang="en-SE" dirty="0"/>
          </a:p>
        </p:txBody>
      </p:sp>
      <p:pic>
        <p:nvPicPr>
          <p:cNvPr id="5" name="Picture 4">
            <a:extLst>
              <a:ext uri="{FF2B5EF4-FFF2-40B4-BE49-F238E27FC236}">
                <a16:creationId xmlns:a16="http://schemas.microsoft.com/office/drawing/2014/main" id="{BE128E1F-8103-43D5-B36E-E98119E54001}"/>
              </a:ext>
            </a:extLst>
          </p:cNvPr>
          <p:cNvPicPr>
            <a:picLocks noChangeAspect="1"/>
          </p:cNvPicPr>
          <p:nvPr/>
        </p:nvPicPr>
        <p:blipFill>
          <a:blip r:embed="rId2"/>
          <a:stretch>
            <a:fillRect/>
          </a:stretch>
        </p:blipFill>
        <p:spPr>
          <a:xfrm>
            <a:off x="7518402" y="2838344"/>
            <a:ext cx="4724400" cy="4629150"/>
          </a:xfrm>
          <a:prstGeom prst="rect">
            <a:avLst/>
          </a:prstGeom>
        </p:spPr>
      </p:pic>
      <p:pic>
        <p:nvPicPr>
          <p:cNvPr id="4" name="Picture 3">
            <a:extLst>
              <a:ext uri="{FF2B5EF4-FFF2-40B4-BE49-F238E27FC236}">
                <a16:creationId xmlns:a16="http://schemas.microsoft.com/office/drawing/2014/main" id="{DCA5618A-C8AB-46EE-B497-14FE7791459D}"/>
              </a:ext>
            </a:extLst>
          </p:cNvPr>
          <p:cNvPicPr>
            <a:picLocks noChangeAspect="1"/>
          </p:cNvPicPr>
          <p:nvPr/>
        </p:nvPicPr>
        <p:blipFill rotWithShape="1">
          <a:blip r:embed="rId3"/>
          <a:srcRect l="32505"/>
          <a:stretch/>
        </p:blipFill>
        <p:spPr>
          <a:xfrm>
            <a:off x="686315" y="4071938"/>
            <a:ext cx="3372273" cy="2292700"/>
          </a:xfrm>
          <a:prstGeom prst="rect">
            <a:avLst/>
          </a:prstGeom>
        </p:spPr>
      </p:pic>
      <p:pic>
        <p:nvPicPr>
          <p:cNvPr id="6" name="Picture 5">
            <a:extLst>
              <a:ext uri="{FF2B5EF4-FFF2-40B4-BE49-F238E27FC236}">
                <a16:creationId xmlns:a16="http://schemas.microsoft.com/office/drawing/2014/main" id="{2DFC98B9-C95E-46AC-B2CD-ED8F17C0F4C0}"/>
              </a:ext>
            </a:extLst>
          </p:cNvPr>
          <p:cNvPicPr>
            <a:picLocks noChangeAspect="1"/>
          </p:cNvPicPr>
          <p:nvPr/>
        </p:nvPicPr>
        <p:blipFill>
          <a:blip r:embed="rId4"/>
          <a:stretch>
            <a:fillRect/>
          </a:stretch>
        </p:blipFill>
        <p:spPr>
          <a:xfrm>
            <a:off x="4163368" y="2838344"/>
            <a:ext cx="3250254" cy="4629150"/>
          </a:xfrm>
          <a:prstGeom prst="rect">
            <a:avLst/>
          </a:prstGeom>
        </p:spPr>
      </p:pic>
      <p:sp>
        <p:nvSpPr>
          <p:cNvPr id="7" name="TextBox 6">
            <a:extLst>
              <a:ext uri="{FF2B5EF4-FFF2-40B4-BE49-F238E27FC236}">
                <a16:creationId xmlns:a16="http://schemas.microsoft.com/office/drawing/2014/main" id="{29B79602-8617-4B7B-A1D2-ACAC068A04AB}"/>
              </a:ext>
            </a:extLst>
          </p:cNvPr>
          <p:cNvSpPr txBox="1"/>
          <p:nvPr/>
        </p:nvSpPr>
        <p:spPr>
          <a:xfrm>
            <a:off x="142104" y="9272875"/>
            <a:ext cx="103925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err="1">
                <a:ln>
                  <a:noFill/>
                </a:ln>
                <a:solidFill>
                  <a:srgbClr val="000000"/>
                </a:solidFill>
                <a:effectLst/>
                <a:uFillTx/>
                <a:latin typeface="+mn-lt"/>
                <a:ea typeface="+mn-ea"/>
                <a:cs typeface="+mn-cs"/>
                <a:sym typeface="Helvetica Light"/>
              </a:rPr>
              <a:t>Franzi</a:t>
            </a:r>
            <a:r>
              <a:rPr kumimoji="0" lang="en-US" sz="2000" b="0" i="0" u="none" strike="noStrike" cap="none" spc="0" normalizeH="0" baseline="0" dirty="0">
                <a:ln>
                  <a:noFill/>
                </a:ln>
                <a:solidFill>
                  <a:srgbClr val="000000"/>
                </a:solidFill>
                <a:effectLst/>
                <a:uFillTx/>
                <a:latin typeface="+mn-lt"/>
                <a:ea typeface="+mn-ea"/>
                <a:cs typeface="+mn-cs"/>
                <a:sym typeface="Helvetica Light"/>
              </a:rPr>
              <a:t> Uhl, Nicholas Don-</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Doncow</a:t>
            </a:r>
            <a:r>
              <a:rPr kumimoji="0" lang="en-US" sz="2000" b="0" i="0" u="none" strike="noStrike" cap="none" spc="0" normalizeH="0" baseline="0" dirty="0">
                <a:ln>
                  <a:noFill/>
                </a:ln>
                <a:solidFill>
                  <a:srgbClr val="000000"/>
                </a:solidFill>
                <a:effectLst/>
                <a:uFillTx/>
                <a:latin typeface="+mn-lt"/>
                <a:ea typeface="+mn-ea"/>
                <a:cs typeface="+mn-cs"/>
                <a:sym typeface="Helvetica Light"/>
              </a:rPr>
              <a:t>, Frank </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Matthes</a:t>
            </a:r>
            <a:r>
              <a:rPr kumimoji="0" lang="en-US" sz="2000" b="0" i="0" u="none" strike="noStrike" cap="none" spc="0" normalizeH="0" baseline="0" dirty="0">
                <a:ln>
                  <a:noFill/>
                </a:ln>
                <a:solidFill>
                  <a:srgbClr val="000000"/>
                </a:solidFill>
                <a:effectLst/>
                <a:uFillTx/>
                <a:latin typeface="+mn-lt"/>
                <a:ea typeface="+mn-ea"/>
                <a:cs typeface="+mn-cs"/>
                <a:sym typeface="Helvetica Light"/>
              </a:rPr>
              <a:t>, Yun Zhang</a:t>
            </a:r>
          </a:p>
        </p:txBody>
      </p:sp>
    </p:spTree>
    <p:extLst>
      <p:ext uri="{BB962C8B-B14F-4D97-AF65-F5344CB8AC3E}">
        <p14:creationId xmlns:p14="http://schemas.microsoft.com/office/powerpoint/2010/main" val="26448096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A5F0F7-AF3A-4685-BE8F-C1D015CC6435}"/>
              </a:ext>
            </a:extLst>
          </p:cNvPr>
          <p:cNvSpPr/>
          <p:nvPr/>
        </p:nvSpPr>
        <p:spPr>
          <a:xfrm>
            <a:off x="-580571" y="0"/>
            <a:ext cx="13585371" cy="9993086"/>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SE"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6" name="y2mate.com - the_fifth_element_an_example_of_future_3d_bio_printing_for_educational_purposes_h9OBbsLYGOE_360p">
            <a:hlinkClick r:id="" action="ppaction://media"/>
            <a:extLst>
              <a:ext uri="{FF2B5EF4-FFF2-40B4-BE49-F238E27FC236}">
                <a16:creationId xmlns:a16="http://schemas.microsoft.com/office/drawing/2014/main" id="{DE83A9B7-354F-4321-9E1E-3570C3FDD0BE}"/>
              </a:ext>
            </a:extLst>
          </p:cNvPr>
          <p:cNvPicPr>
            <a:picLocks noChangeAspect="1"/>
          </p:cNvPicPr>
          <p:nvPr>
            <a:videoFile r:link="rId1"/>
            <p:extLst>
              <p:ext uri="{DAA4B4D4-6D71-4841-9C94-3DE7FCFB9230}">
                <p14:media xmlns:p14="http://schemas.microsoft.com/office/powerpoint/2010/main" r:embed="rId2">
                  <p14:trim st="27479" end="24841"/>
                </p14:media>
              </p:ext>
            </p:extLst>
          </p:nvPr>
        </p:nvPicPr>
        <p:blipFill>
          <a:blip r:embed="rId5"/>
          <a:stretch>
            <a:fillRect/>
          </a:stretch>
        </p:blipFill>
        <p:spPr>
          <a:xfrm>
            <a:off x="-168813" y="1960098"/>
            <a:ext cx="13023465" cy="5453576"/>
          </a:xfrm>
          <a:prstGeom prst="rect">
            <a:avLst/>
          </a:prstGeom>
        </p:spPr>
      </p:pic>
    </p:spTree>
    <p:extLst>
      <p:ext uri="{BB962C8B-B14F-4D97-AF65-F5344CB8AC3E}">
        <p14:creationId xmlns:p14="http://schemas.microsoft.com/office/powerpoint/2010/main" val="2225884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8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76E9-879A-4EDE-B7AE-590718C4095C}"/>
              </a:ext>
            </a:extLst>
          </p:cNvPr>
          <p:cNvSpPr>
            <a:spLocks noGrp="1"/>
          </p:cNvSpPr>
          <p:nvPr>
            <p:ph type="title"/>
          </p:nvPr>
        </p:nvSpPr>
        <p:spPr/>
        <p:txBody>
          <a:bodyPr>
            <a:normAutofit fontScale="90000"/>
          </a:bodyPr>
          <a:lstStyle/>
          <a:p>
            <a:r>
              <a:rPr lang="en-GB" dirty="0"/>
              <a:t>More complex? No problem</a:t>
            </a:r>
            <a:endParaRPr lang="en-SE" dirty="0"/>
          </a:p>
        </p:txBody>
      </p:sp>
      <p:pic>
        <p:nvPicPr>
          <p:cNvPr id="5" name="Picture 4">
            <a:extLst>
              <a:ext uri="{FF2B5EF4-FFF2-40B4-BE49-F238E27FC236}">
                <a16:creationId xmlns:a16="http://schemas.microsoft.com/office/drawing/2014/main" id="{9315807F-1BDF-4628-8012-01CF82FC1B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03" t="18973" r="13078" b="12433"/>
          <a:stretch/>
        </p:blipFill>
        <p:spPr>
          <a:xfrm rot="16200000">
            <a:off x="2889250" y="3372161"/>
            <a:ext cx="6403390" cy="4243691"/>
          </a:xfrm>
          <a:prstGeom prst="rect">
            <a:avLst/>
          </a:prstGeom>
        </p:spPr>
      </p:pic>
      <p:sp>
        <p:nvSpPr>
          <p:cNvPr id="9" name="TextBox 8">
            <a:extLst>
              <a:ext uri="{FF2B5EF4-FFF2-40B4-BE49-F238E27FC236}">
                <a16:creationId xmlns:a16="http://schemas.microsoft.com/office/drawing/2014/main" id="{D5D634AF-7F9D-4D56-AC9D-F3932B6AFD28}"/>
              </a:ext>
            </a:extLst>
          </p:cNvPr>
          <p:cNvSpPr txBox="1"/>
          <p:nvPr/>
        </p:nvSpPr>
        <p:spPr>
          <a:xfrm>
            <a:off x="142104" y="9272875"/>
            <a:ext cx="103925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2000" dirty="0"/>
              <a:t>Victoria </a:t>
            </a:r>
            <a:r>
              <a:rPr lang="en-US" sz="2000" dirty="0" err="1"/>
              <a:t>Ptasinski</a:t>
            </a:r>
            <a:r>
              <a:rPr lang="en-US" sz="2000" dirty="0"/>
              <a:t> </a:t>
            </a:r>
            <a:r>
              <a:rPr kumimoji="0" lang="en-US" sz="2000" b="0" i="0" u="none" strike="noStrike" cap="none" spc="0" normalizeH="0" baseline="0" dirty="0">
                <a:ln>
                  <a:noFill/>
                </a:ln>
                <a:solidFill>
                  <a:srgbClr val="000000"/>
                </a:solidFill>
                <a:effectLst/>
                <a:uFillTx/>
                <a:latin typeface="+mn-lt"/>
                <a:ea typeface="+mn-ea"/>
                <a:cs typeface="+mn-cs"/>
                <a:sym typeface="Helvetica Light"/>
              </a:rPr>
              <a:t>Martina De Santis, Sinem Taz, Hani Alsafadi, John Stegmayr, Deniz Bölükbas</a:t>
            </a:r>
          </a:p>
        </p:txBody>
      </p:sp>
    </p:spTree>
    <p:extLst>
      <p:ext uri="{BB962C8B-B14F-4D97-AF65-F5344CB8AC3E}">
        <p14:creationId xmlns:p14="http://schemas.microsoft.com/office/powerpoint/2010/main" val="25386342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76E9-879A-4EDE-B7AE-590718C4095C}"/>
              </a:ext>
            </a:extLst>
          </p:cNvPr>
          <p:cNvSpPr>
            <a:spLocks noGrp="1"/>
          </p:cNvSpPr>
          <p:nvPr>
            <p:ph type="title"/>
          </p:nvPr>
        </p:nvSpPr>
        <p:spPr/>
        <p:txBody>
          <a:bodyPr>
            <a:normAutofit fontScale="90000"/>
          </a:bodyPr>
          <a:lstStyle/>
          <a:p>
            <a:r>
              <a:rPr lang="en-GB" dirty="0"/>
              <a:t>More complex? No problem</a:t>
            </a:r>
            <a:endParaRPr lang="en-SE" dirty="0"/>
          </a:p>
        </p:txBody>
      </p:sp>
      <p:grpSp>
        <p:nvGrpSpPr>
          <p:cNvPr id="4" name="Group 3">
            <a:extLst>
              <a:ext uri="{FF2B5EF4-FFF2-40B4-BE49-F238E27FC236}">
                <a16:creationId xmlns:a16="http://schemas.microsoft.com/office/drawing/2014/main" id="{8712C701-3556-4B4B-8440-2B462E233B6B}"/>
              </a:ext>
            </a:extLst>
          </p:cNvPr>
          <p:cNvGrpSpPr/>
          <p:nvPr/>
        </p:nvGrpSpPr>
        <p:grpSpPr>
          <a:xfrm>
            <a:off x="3594560" y="2197832"/>
            <a:ext cx="5815680" cy="3106057"/>
            <a:chOff x="1955131" y="2902857"/>
            <a:chExt cx="4293820" cy="2293257"/>
          </a:xfrm>
        </p:grpSpPr>
        <p:pic>
          <p:nvPicPr>
            <p:cNvPr id="6" name="Picture 5">
              <a:extLst>
                <a:ext uri="{FF2B5EF4-FFF2-40B4-BE49-F238E27FC236}">
                  <a16:creationId xmlns:a16="http://schemas.microsoft.com/office/drawing/2014/main" id="{545B95D7-9747-4FD0-86DC-D6E2B8BC74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9713" b="15656"/>
            <a:stretch/>
          </p:blipFill>
          <p:spPr>
            <a:xfrm>
              <a:off x="4253097" y="2902857"/>
              <a:ext cx="1995854" cy="2293257"/>
            </a:xfrm>
            <a:prstGeom prst="rect">
              <a:avLst/>
            </a:prstGeom>
          </p:spPr>
        </p:pic>
        <p:pic>
          <p:nvPicPr>
            <p:cNvPr id="7" name="Picture 6">
              <a:extLst>
                <a:ext uri="{FF2B5EF4-FFF2-40B4-BE49-F238E27FC236}">
                  <a16:creationId xmlns:a16="http://schemas.microsoft.com/office/drawing/2014/main" id="{26D2E1D5-8901-4FF7-A604-056966C60A4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9712" b="15656"/>
            <a:stretch/>
          </p:blipFill>
          <p:spPr>
            <a:xfrm>
              <a:off x="1955131" y="2902857"/>
              <a:ext cx="1995854" cy="2293257"/>
            </a:xfrm>
            <a:prstGeom prst="rect">
              <a:avLst/>
            </a:prstGeom>
          </p:spPr>
        </p:pic>
      </p:grpSp>
      <p:pic>
        <p:nvPicPr>
          <p:cNvPr id="8" name="QXRB0416">
            <a:hlinkClick r:id="" action="ppaction://media"/>
            <a:extLst>
              <a:ext uri="{FF2B5EF4-FFF2-40B4-BE49-F238E27FC236}">
                <a16:creationId xmlns:a16="http://schemas.microsoft.com/office/drawing/2014/main" id="{19726786-DF56-4FC6-B00A-89DF91CF6608}"/>
              </a:ext>
            </a:extLst>
          </p:cNvPr>
          <p:cNvPicPr>
            <a:picLocks noChangeAspect="1"/>
          </p:cNvPicPr>
          <p:nvPr>
            <a:videoFile r:link="rId1"/>
            <p:extLst>
              <p:ext uri="{DAA4B4D4-6D71-4841-9C94-3DE7FCFB9230}">
                <p14:media xmlns:p14="http://schemas.microsoft.com/office/powerpoint/2010/main" r:embed="rId2">
                  <p14:trim end="21833.3333"/>
                </p14:media>
              </p:ext>
            </p:extLst>
          </p:nvPr>
        </p:nvPicPr>
        <p:blipFill>
          <a:blip r:embed="rId6"/>
          <a:stretch>
            <a:fillRect/>
          </a:stretch>
        </p:blipFill>
        <p:spPr>
          <a:xfrm>
            <a:off x="3594560" y="5494007"/>
            <a:ext cx="5815680" cy="3271320"/>
          </a:xfrm>
          <a:prstGeom prst="rect">
            <a:avLst/>
          </a:prstGeom>
        </p:spPr>
      </p:pic>
      <p:sp>
        <p:nvSpPr>
          <p:cNvPr id="9" name="TextBox 8">
            <a:extLst>
              <a:ext uri="{FF2B5EF4-FFF2-40B4-BE49-F238E27FC236}">
                <a16:creationId xmlns:a16="http://schemas.microsoft.com/office/drawing/2014/main" id="{94EFCD54-31E3-4907-940E-A2376002AFEB}"/>
              </a:ext>
            </a:extLst>
          </p:cNvPr>
          <p:cNvSpPr txBox="1"/>
          <p:nvPr/>
        </p:nvSpPr>
        <p:spPr>
          <a:xfrm>
            <a:off x="142104" y="9272875"/>
            <a:ext cx="103925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Hani Alsafadi</a:t>
            </a:r>
          </a:p>
        </p:txBody>
      </p:sp>
    </p:spTree>
    <p:extLst>
      <p:ext uri="{BB962C8B-B14F-4D97-AF65-F5344CB8AC3E}">
        <p14:creationId xmlns:p14="http://schemas.microsoft.com/office/powerpoint/2010/main" val="2862333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A37B-2537-4682-9EAB-E52CC1A005F9}"/>
              </a:ext>
            </a:extLst>
          </p:cNvPr>
          <p:cNvSpPr>
            <a:spLocks noGrp="1"/>
          </p:cNvSpPr>
          <p:nvPr>
            <p:ph type="title"/>
          </p:nvPr>
        </p:nvSpPr>
        <p:spPr>
          <a:xfrm>
            <a:off x="750277" y="720000"/>
            <a:ext cx="11430000" cy="1319815"/>
          </a:xfrm>
        </p:spPr>
        <p:txBody>
          <a:bodyPr>
            <a:normAutofit fontScale="90000"/>
          </a:bodyPr>
          <a:lstStyle/>
          <a:p>
            <a:r>
              <a:rPr lang="en-GB" dirty="0"/>
              <a:t>How is 3D printing used in Medicine?</a:t>
            </a:r>
            <a:endParaRPr lang="en-SE" dirty="0"/>
          </a:p>
        </p:txBody>
      </p:sp>
      <p:sp>
        <p:nvSpPr>
          <p:cNvPr id="3" name="Text Placeholder 2">
            <a:extLst>
              <a:ext uri="{FF2B5EF4-FFF2-40B4-BE49-F238E27FC236}">
                <a16:creationId xmlns:a16="http://schemas.microsoft.com/office/drawing/2014/main" id="{74948418-CD52-44FB-A24C-2E41EE9ABB80}"/>
              </a:ext>
            </a:extLst>
          </p:cNvPr>
          <p:cNvSpPr>
            <a:spLocks noGrp="1"/>
          </p:cNvSpPr>
          <p:nvPr>
            <p:ph type="body" sz="quarter" idx="10"/>
          </p:nvPr>
        </p:nvSpPr>
        <p:spPr>
          <a:xfrm>
            <a:off x="1032761" y="2288345"/>
            <a:ext cx="11429389" cy="5176910"/>
          </a:xfrm>
        </p:spPr>
        <p:txBody>
          <a:bodyPr>
            <a:normAutofit/>
          </a:bodyPr>
          <a:lstStyle/>
          <a:p>
            <a:pPr marL="0" indent="0">
              <a:buNone/>
            </a:pPr>
            <a:r>
              <a:rPr lang="en-GB" sz="4000" dirty="0">
                <a:latin typeface="+mn-lt"/>
              </a:rPr>
              <a:t>2. Printed plastic that aids a biological function:</a:t>
            </a:r>
          </a:p>
          <a:p>
            <a:pPr marL="0" indent="0">
              <a:buNone/>
            </a:pPr>
            <a:endParaRPr lang="en-GB" sz="4000" dirty="0">
              <a:latin typeface="+mn-lt"/>
            </a:endParaRPr>
          </a:p>
          <a:p>
            <a:pPr marL="0" indent="0">
              <a:buNone/>
            </a:pPr>
            <a:r>
              <a:rPr lang="en-GB" sz="4000" dirty="0">
                <a:latin typeface="+mn-lt"/>
              </a:rPr>
              <a:t>		a. Printed material for structural support</a:t>
            </a:r>
          </a:p>
          <a:p>
            <a:pPr marL="0" indent="0">
              <a:buNone/>
            </a:pPr>
            <a:endParaRPr lang="en-GB" sz="4000" dirty="0">
              <a:latin typeface="+mn-lt"/>
            </a:endParaRPr>
          </a:p>
          <a:p>
            <a:pPr marL="0" indent="0">
              <a:buNone/>
            </a:pPr>
            <a:r>
              <a:rPr lang="en-GB" sz="4000" dirty="0">
                <a:latin typeface="+mn-lt"/>
              </a:rPr>
              <a:t>		b. 3D printed prosthetics</a:t>
            </a:r>
          </a:p>
          <a:p>
            <a:pPr marL="0" indent="0">
              <a:buNone/>
            </a:pPr>
            <a:endParaRPr lang="en-SE" sz="4000" dirty="0">
              <a:latin typeface="+mn-lt"/>
            </a:endParaRPr>
          </a:p>
        </p:txBody>
      </p:sp>
    </p:spTree>
    <p:extLst>
      <p:ext uri="{BB962C8B-B14F-4D97-AF65-F5344CB8AC3E}">
        <p14:creationId xmlns:p14="http://schemas.microsoft.com/office/powerpoint/2010/main" val="78941714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3EF7A3-AF41-40D6-9242-048E8B11A4CB}"/>
              </a:ext>
            </a:extLst>
          </p:cNvPr>
          <p:cNvSpPr>
            <a:spLocks noGrp="1"/>
          </p:cNvSpPr>
          <p:nvPr>
            <p:ph type="title"/>
          </p:nvPr>
        </p:nvSpPr>
        <p:spPr>
          <a:xfrm>
            <a:off x="1401371" y="2259218"/>
            <a:ext cx="5516216" cy="1319815"/>
          </a:xfrm>
        </p:spPr>
        <p:txBody>
          <a:bodyPr>
            <a:noAutofit/>
          </a:bodyPr>
          <a:lstStyle/>
          <a:p>
            <a:r>
              <a:rPr lang="en-US" sz="4000" dirty="0"/>
              <a:t>3D printed stents – clinical trial</a:t>
            </a:r>
          </a:p>
        </p:txBody>
      </p:sp>
      <p:pic>
        <p:nvPicPr>
          <p:cNvPr id="7" name="Picture 4" descr="http://editorial.3dprint.com/wp-content/uploads/2017/02/Stenosis-scanner-image.png">
            <a:extLst>
              <a:ext uri="{FF2B5EF4-FFF2-40B4-BE49-F238E27FC236}">
                <a16:creationId xmlns:a16="http://schemas.microsoft.com/office/drawing/2014/main" id="{2716C3A7-F715-42C1-963F-7AF2B6A5A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651" y="3477509"/>
            <a:ext cx="4079639" cy="2719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editorial.3dprint.com/wp-content/uploads/2017/02/stent.jpg">
            <a:extLst>
              <a:ext uri="{FF2B5EF4-FFF2-40B4-BE49-F238E27FC236}">
                <a16:creationId xmlns:a16="http://schemas.microsoft.com/office/drawing/2014/main" id="{AF9CE051-3A4A-4B81-8927-2267F928D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690" y="6438066"/>
            <a:ext cx="3300891" cy="241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F4AC3D-2DF3-4768-90E5-117ADBE2A9D3}"/>
              </a:ext>
            </a:extLst>
          </p:cNvPr>
          <p:cNvSpPr txBox="1"/>
          <p:nvPr/>
        </p:nvSpPr>
        <p:spPr>
          <a:xfrm>
            <a:off x="2164941" y="6438066"/>
            <a:ext cx="31252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000" b="0" i="1" u="none" strike="noStrike" cap="none" spc="0" normalizeH="0" baseline="0" dirty="0">
                <a:ln>
                  <a:noFill/>
                </a:ln>
                <a:solidFill>
                  <a:srgbClr val="000000"/>
                </a:solidFill>
                <a:effectLst/>
                <a:uFillTx/>
                <a:sym typeface="Helvetica Light"/>
              </a:rPr>
              <a:t>3D-print out piece</a:t>
            </a:r>
            <a:endParaRPr lang="en-US" altLang="zh-CN" sz="2000" i="1" baseline="0" dirty="0"/>
          </a:p>
        </p:txBody>
      </p:sp>
      <p:sp>
        <p:nvSpPr>
          <p:cNvPr id="10" name="Right Arrow 3">
            <a:extLst>
              <a:ext uri="{FF2B5EF4-FFF2-40B4-BE49-F238E27FC236}">
                <a16:creationId xmlns:a16="http://schemas.microsoft.com/office/drawing/2014/main" id="{3CB63649-5F9D-4486-BE8A-491440E18248}"/>
              </a:ext>
            </a:extLst>
          </p:cNvPr>
          <p:cNvSpPr/>
          <p:nvPr/>
        </p:nvSpPr>
        <p:spPr>
          <a:xfrm>
            <a:off x="5989984" y="7460973"/>
            <a:ext cx="978408" cy="484632"/>
          </a:xfrm>
          <a:prstGeom prst="right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1" name="Group 10">
            <a:extLst>
              <a:ext uri="{FF2B5EF4-FFF2-40B4-BE49-F238E27FC236}">
                <a16:creationId xmlns:a16="http://schemas.microsoft.com/office/drawing/2014/main" id="{79BF7CE2-28AB-4A9B-9EE7-D01169E5718D}"/>
              </a:ext>
            </a:extLst>
          </p:cNvPr>
          <p:cNvGrpSpPr/>
          <p:nvPr/>
        </p:nvGrpSpPr>
        <p:grpSpPr>
          <a:xfrm>
            <a:off x="7555841" y="1893616"/>
            <a:ext cx="3363959" cy="7472096"/>
            <a:chOff x="7423321" y="1893616"/>
            <a:chExt cx="3363959" cy="7472096"/>
          </a:xfrm>
        </p:grpSpPr>
        <p:pic>
          <p:nvPicPr>
            <p:cNvPr id="12" name="Picture 2" descr="http://editorial.3dprint.com/wp-content/uploads/2017/02/Virtual-3D-reconstruction-bronchi-stent.png">
              <a:extLst>
                <a:ext uri="{FF2B5EF4-FFF2-40B4-BE49-F238E27FC236}">
                  <a16:creationId xmlns:a16="http://schemas.microsoft.com/office/drawing/2014/main" id="{91FB35FC-6B9F-4250-ACC7-C5D2771668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070"/>
            <a:stretch/>
          </p:blipFill>
          <p:spPr bwMode="auto">
            <a:xfrm>
              <a:off x="7757363" y="1893616"/>
              <a:ext cx="2629314" cy="38336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editorial.3dprint.com/wp-content/uploads/2017/02/Virtual-3D-reconstruction-bronchi-stent.png">
              <a:extLst>
                <a:ext uri="{FF2B5EF4-FFF2-40B4-BE49-F238E27FC236}">
                  <a16:creationId xmlns:a16="http://schemas.microsoft.com/office/drawing/2014/main" id="{42B29812-AF77-4926-9DEE-6FDB91604D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864"/>
            <a:stretch/>
          </p:blipFill>
          <p:spPr bwMode="auto">
            <a:xfrm>
              <a:off x="7690801" y="5503099"/>
              <a:ext cx="3016538" cy="383362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57C2AD3-2CD4-42E2-B58E-4E39E79AC29B}"/>
                </a:ext>
              </a:extLst>
            </p:cNvPr>
            <p:cNvSpPr/>
            <p:nvPr/>
          </p:nvSpPr>
          <p:spPr>
            <a:xfrm>
              <a:off x="10119197" y="4173660"/>
              <a:ext cx="668083" cy="74263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a:extLst>
                <a:ext uri="{FF2B5EF4-FFF2-40B4-BE49-F238E27FC236}">
                  <a16:creationId xmlns:a16="http://schemas.microsoft.com/office/drawing/2014/main" id="{CE24110F-FD86-4697-AA0B-C181B8A9526E}"/>
                </a:ext>
              </a:extLst>
            </p:cNvPr>
            <p:cNvSpPr/>
            <p:nvPr/>
          </p:nvSpPr>
          <p:spPr>
            <a:xfrm>
              <a:off x="7423321" y="8623081"/>
              <a:ext cx="668083" cy="74263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17" name="TextBox 16">
            <a:extLst>
              <a:ext uri="{FF2B5EF4-FFF2-40B4-BE49-F238E27FC236}">
                <a16:creationId xmlns:a16="http://schemas.microsoft.com/office/drawing/2014/main" id="{6A872A8B-C062-41EF-9F57-CD7F92726100}"/>
              </a:ext>
            </a:extLst>
          </p:cNvPr>
          <p:cNvSpPr txBox="1"/>
          <p:nvPr/>
        </p:nvSpPr>
        <p:spPr>
          <a:xfrm>
            <a:off x="10026127" y="6999282"/>
            <a:ext cx="312528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1" i="1" u="none" strike="noStrike" cap="none" spc="0" normalizeH="0" baseline="0" dirty="0">
                <a:ln>
                  <a:noFill/>
                </a:ln>
                <a:solidFill>
                  <a:schemeClr val="accent4">
                    <a:lumMod val="50000"/>
                  </a:schemeClr>
                </a:solidFill>
                <a:effectLst/>
                <a:uFillTx/>
                <a:sym typeface="Helvetica Light"/>
              </a:rPr>
              <a:t>surgical</a:t>
            </a:r>
          </a:p>
          <a:p>
            <a:pPr marL="0" marR="0" indent="0" algn="l" defTabSz="584200" rtl="0" fontAlgn="auto" latinLnBrk="0" hangingPunct="0">
              <a:lnSpc>
                <a:spcPct val="100000"/>
              </a:lnSpc>
              <a:spcBef>
                <a:spcPts val="0"/>
              </a:spcBef>
              <a:spcAft>
                <a:spcPts val="0"/>
              </a:spcAft>
              <a:buClrTx/>
              <a:buSzTx/>
              <a:buFontTx/>
              <a:buNone/>
              <a:tabLst/>
            </a:pPr>
            <a:r>
              <a:rPr lang="en-US" altLang="zh-CN" sz="2400" b="1" i="1" dirty="0">
                <a:solidFill>
                  <a:schemeClr val="accent4">
                    <a:lumMod val="50000"/>
                  </a:schemeClr>
                </a:solidFill>
              </a:rPr>
              <a:t>replacement</a:t>
            </a:r>
            <a:endParaRPr lang="en-US" altLang="zh-CN" sz="2400" b="1" i="1" baseline="0" dirty="0">
              <a:solidFill>
                <a:schemeClr val="accent4">
                  <a:lumMod val="50000"/>
                </a:schemeClr>
              </a:solidFill>
            </a:endParaRPr>
          </a:p>
        </p:txBody>
      </p:sp>
      <p:sp>
        <p:nvSpPr>
          <p:cNvPr id="18" name="Title 1">
            <a:extLst>
              <a:ext uri="{FF2B5EF4-FFF2-40B4-BE49-F238E27FC236}">
                <a16:creationId xmlns:a16="http://schemas.microsoft.com/office/drawing/2014/main" id="{35D43B8F-EBDB-41EC-BADF-E2DD7D3CE315}"/>
              </a:ext>
            </a:extLst>
          </p:cNvPr>
          <p:cNvSpPr txBox="1">
            <a:spLocks/>
          </p:cNvSpPr>
          <p:nvPr/>
        </p:nvSpPr>
        <p:spPr>
          <a:xfrm>
            <a:off x="996451" y="471670"/>
            <a:ext cx="10965474" cy="1445848"/>
          </a:xfrm>
          <a:prstGeom prst="rect">
            <a:avLst/>
          </a:prstGeom>
          <a:ln w="12700">
            <a:miter lim="400000"/>
          </a:ln>
          <a:extLst>
            <a:ext uri="{C572A759-6A51-4108-AA02-DFA0A04FC94B}">
              <ma14:wrappingTextBoxFlag xmlns="" xmlns:ma14="http://schemas.microsoft.com/office/mac/drawingml/2011/main" val="1"/>
            </a:ext>
          </a:extLst>
        </p:spPr>
        <p:txBody>
          <a:bodyPr lIns="50797" tIns="50797" rIns="50797" bIns="359982" anchor="b">
            <a:noAutofit/>
          </a:bodyPr>
          <a:lstStyle>
            <a:lvl1pPr marL="0" marR="0" indent="0" algn="l" defTabSz="584170" rtl="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Times New Roman"/>
                <a:ea typeface="+mn-ea"/>
                <a:cs typeface="Times New Roman"/>
                <a:sym typeface="Helvetica Light"/>
              </a:defRPr>
            </a:lvl1pPr>
            <a:lvl2pPr marL="0" marR="0" indent="228589"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76"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65"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54"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941"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53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119"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706"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GB" sz="4800" dirty="0"/>
              <a:t>2. Printed material for structural support</a:t>
            </a:r>
          </a:p>
        </p:txBody>
      </p:sp>
    </p:spTree>
    <p:extLst>
      <p:ext uri="{BB962C8B-B14F-4D97-AF65-F5344CB8AC3E}">
        <p14:creationId xmlns:p14="http://schemas.microsoft.com/office/powerpoint/2010/main" val="111946941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3D printed prosthetics</a:t>
            </a:r>
            <a:endParaRPr lang="en-US" sz="4400" dirty="0"/>
          </a:p>
        </p:txBody>
      </p:sp>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5"/>
          <a:stretch>
            <a:fillRect/>
          </a:stretch>
        </p:blipFill>
        <p:spPr>
          <a:xfrm>
            <a:off x="10168040" y="192425"/>
            <a:ext cx="2836760" cy="1462878"/>
          </a:xfrm>
          <a:prstGeom prst="rect">
            <a:avLst/>
          </a:prstGeom>
        </p:spPr>
      </p:pic>
      <p:cxnSp>
        <p:nvCxnSpPr>
          <p:cNvPr id="5" name="Straight Connector 4"/>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pic>
        <p:nvPicPr>
          <p:cNvPr id="6" name="Meet the Hero Arm">
            <a:hlinkClick r:id="" action="ppaction://media"/>
            <a:extLst>
              <a:ext uri="{FF2B5EF4-FFF2-40B4-BE49-F238E27FC236}">
                <a16:creationId xmlns:a16="http://schemas.microsoft.com/office/drawing/2014/main" id="{9F9E925A-ACBE-1B4E-B15D-0068638B94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4523" y="2039815"/>
            <a:ext cx="10155616" cy="5712534"/>
          </a:xfrm>
          <a:prstGeom prst="rect">
            <a:avLst/>
          </a:prstGeom>
        </p:spPr>
      </p:pic>
      <p:sp>
        <p:nvSpPr>
          <p:cNvPr id="9" name="TextBox 8">
            <a:extLst>
              <a:ext uri="{FF2B5EF4-FFF2-40B4-BE49-F238E27FC236}">
                <a16:creationId xmlns:a16="http://schemas.microsoft.com/office/drawing/2014/main" id="{DFE3FE97-B8B1-B846-91EB-7C6C10CFD264}"/>
              </a:ext>
            </a:extLst>
          </p:cNvPr>
          <p:cNvSpPr txBox="1"/>
          <p:nvPr/>
        </p:nvSpPr>
        <p:spPr>
          <a:xfrm>
            <a:off x="750277" y="7808566"/>
            <a:ext cx="820897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sv-SE" sz="3600" b="0" i="0" u="none" strike="noStrike" cap="none" spc="0" normalizeH="0" baseline="0" dirty="0">
                <a:ln>
                  <a:noFill/>
                </a:ln>
                <a:solidFill>
                  <a:srgbClr val="000000"/>
                </a:solidFill>
                <a:effectLst/>
                <a:uFillTx/>
                <a:latin typeface="+mn-lt"/>
                <a:ea typeface="+mn-ea"/>
                <a:cs typeface="+mn-cs"/>
                <a:sym typeface="Helvetica Light"/>
              </a:rPr>
              <a:t>Example 1: Customized 3D printed arms </a:t>
            </a:r>
          </a:p>
        </p:txBody>
      </p:sp>
    </p:spTree>
    <p:extLst>
      <p:ext uri="{BB962C8B-B14F-4D97-AF65-F5344CB8AC3E}">
        <p14:creationId xmlns:p14="http://schemas.microsoft.com/office/powerpoint/2010/main" val="20232051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606"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ft.com/__origami/service/image/v2/images/raw/http%3A%2F%2Fcom.ft.imagepublish.upp-prod-eu.s3.amazonaws.com%2F13561644-1d3f-11e8-aaca-4574d7dabfb6?source=next&amp;fit=scale-down&amp;quality=highest&amp;width=700">
            <a:extLst>
              <a:ext uri="{FF2B5EF4-FFF2-40B4-BE49-F238E27FC236}">
                <a16:creationId xmlns:a16="http://schemas.microsoft.com/office/drawing/2014/main" id="{3A16A7F8-55D0-4D42-9597-A01080A7DD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95"/>
          <a:stretch/>
        </p:blipFill>
        <p:spPr bwMode="auto">
          <a:xfrm>
            <a:off x="788935" y="170481"/>
            <a:ext cx="6465887" cy="94126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52568B-0D2B-4AC8-9A06-EC86F94D18EE}"/>
              </a:ext>
            </a:extLst>
          </p:cNvPr>
          <p:cNvSpPr txBox="1"/>
          <p:nvPr/>
        </p:nvSpPr>
        <p:spPr>
          <a:xfrm>
            <a:off x="7806770" y="5713536"/>
            <a:ext cx="5110765" cy="1025922"/>
          </a:xfrm>
          <a:prstGeom prst="rect">
            <a:avLst/>
          </a:prstGeom>
          <a:ln w="12700">
            <a:miter lim="400000"/>
          </a:ln>
        </p:spPr>
        <p:txBody>
          <a:bodyPr lIns="50797" tIns="50797" rIns="50797" bIns="359982" anchor="b">
            <a:normAutofit fontScale="82500" lnSpcReduction="20000"/>
          </a:bodyPr>
          <a:lstStyle>
            <a:lvl1pPr algn="l">
              <a:defRPr sz="6000">
                <a:solidFill>
                  <a:schemeClr val="accent1"/>
                </a:solidFill>
                <a:latin typeface="Times New Roman"/>
                <a:cs typeface="Times New Roman"/>
              </a:defRPr>
            </a:lvl1pPr>
            <a:lvl2pPr>
              <a:defRPr sz="8000"/>
            </a:lvl2pPr>
            <a:lvl3pPr>
              <a:defRPr sz="8000"/>
            </a:lvl3pPr>
            <a:lvl4pPr>
              <a:defRPr sz="8000"/>
            </a:lvl4pPr>
            <a:lvl5pPr>
              <a:defRPr sz="8000"/>
            </a:lvl5pPr>
            <a:lvl6pPr>
              <a:defRPr sz="8000"/>
            </a:lvl6pPr>
            <a:lvl7pPr>
              <a:defRPr sz="8000"/>
            </a:lvl7pPr>
            <a:lvl8pPr>
              <a:defRPr sz="8000"/>
            </a:lvl8pPr>
            <a:lvl9pPr>
              <a:defRPr sz="8000"/>
            </a:lvl9pPr>
          </a:lstStyle>
          <a:p>
            <a:r>
              <a:rPr lang="en-GB" dirty="0"/>
              <a:t>3. 3D bio printing</a:t>
            </a:r>
            <a:endParaRPr lang="en-SE" dirty="0"/>
          </a:p>
        </p:txBody>
      </p:sp>
      <p:sp>
        <p:nvSpPr>
          <p:cNvPr id="4" name="Title 1">
            <a:extLst>
              <a:ext uri="{FF2B5EF4-FFF2-40B4-BE49-F238E27FC236}">
                <a16:creationId xmlns:a16="http://schemas.microsoft.com/office/drawing/2014/main" id="{6527B286-F80D-42DF-83AB-03F8E6F8974B}"/>
              </a:ext>
            </a:extLst>
          </p:cNvPr>
          <p:cNvSpPr>
            <a:spLocks noGrp="1"/>
          </p:cNvSpPr>
          <p:nvPr>
            <p:ph type="title"/>
          </p:nvPr>
        </p:nvSpPr>
        <p:spPr>
          <a:xfrm>
            <a:off x="7975042" y="2720250"/>
            <a:ext cx="4774223" cy="1319815"/>
          </a:xfrm>
        </p:spPr>
        <p:txBody>
          <a:bodyPr>
            <a:normAutofit fontScale="90000"/>
          </a:bodyPr>
          <a:lstStyle/>
          <a:p>
            <a:r>
              <a:rPr lang="en-GB" dirty="0"/>
              <a:t>How is 3D printing used in Medicine?</a:t>
            </a:r>
            <a:endParaRPr lang="en-SE" dirty="0"/>
          </a:p>
        </p:txBody>
      </p:sp>
    </p:spTree>
    <p:extLst>
      <p:ext uri="{BB962C8B-B14F-4D97-AF65-F5344CB8AC3E}">
        <p14:creationId xmlns:p14="http://schemas.microsoft.com/office/powerpoint/2010/main" val="2077921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3D bioprinting – </a:t>
            </a:r>
            <a:r>
              <a:rPr lang="en-US" sz="4400" dirty="0"/>
              <a:t>skin replacement </a:t>
            </a:r>
          </a:p>
        </p:txBody>
      </p:sp>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7"/>
          <a:stretch>
            <a:fillRect/>
          </a:stretch>
        </p:blipFill>
        <p:spPr>
          <a:xfrm>
            <a:off x="10168040" y="192425"/>
            <a:ext cx="2836760" cy="1462878"/>
          </a:xfrm>
          <a:prstGeom prst="rect">
            <a:avLst/>
          </a:prstGeom>
        </p:spPr>
      </p:pic>
      <p:cxnSp>
        <p:nvCxnSpPr>
          <p:cNvPr id="5" name="Straight Connector 4"/>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pic>
        <p:nvPicPr>
          <p:cNvPr id="7" name="Picture 6">
            <a:extLst>
              <a:ext uri="{FF2B5EF4-FFF2-40B4-BE49-F238E27FC236}">
                <a16:creationId xmlns:a16="http://schemas.microsoft.com/office/drawing/2014/main" id="{923901B6-40E5-A14F-8507-A74FD3C470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5990" y="2567390"/>
            <a:ext cx="4954287" cy="3302858"/>
          </a:xfrm>
          <a:prstGeom prst="rect">
            <a:avLst/>
          </a:prstGeom>
        </p:spPr>
      </p:pic>
      <p:pic>
        <p:nvPicPr>
          <p:cNvPr id="13" name="3D-printing-skin-Wake-Forest-scan-and-print-2">
            <a:hlinkClick r:id="" action="ppaction://media"/>
            <a:extLst>
              <a:ext uri="{FF2B5EF4-FFF2-40B4-BE49-F238E27FC236}">
                <a16:creationId xmlns:a16="http://schemas.microsoft.com/office/drawing/2014/main" id="{D29CD0DB-7369-6245-97AF-1E126A89985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01396" y="2567390"/>
            <a:ext cx="5901004" cy="3225882"/>
          </a:xfrm>
          <a:prstGeom prst="rect">
            <a:avLst/>
          </a:prstGeom>
        </p:spPr>
      </p:pic>
      <p:pic>
        <p:nvPicPr>
          <p:cNvPr id="8" name="y2mate.com - anatomy_of_the_skin_3d_medical_animation_abp_xFPA1_bF7ZM_360p">
            <a:hlinkClick r:id="" action="ppaction://media"/>
            <a:extLst>
              <a:ext uri="{FF2B5EF4-FFF2-40B4-BE49-F238E27FC236}">
                <a16:creationId xmlns:a16="http://schemas.microsoft.com/office/drawing/2014/main" id="{78FB8272-5BF4-4CDB-AFD9-86777F81011D}"/>
              </a:ext>
            </a:extLst>
          </p:cNvPr>
          <p:cNvPicPr>
            <a:picLocks noChangeAspect="1"/>
          </p:cNvPicPr>
          <p:nvPr>
            <a:videoFile r:link="rId3"/>
            <p:extLst>
              <p:ext uri="{DAA4B4D4-6D71-4841-9C94-3DE7FCFB9230}">
                <p14:media xmlns:p14="http://schemas.microsoft.com/office/powerpoint/2010/main" r:embed="rId4">
                  <p14:trim st="5197"/>
                </p14:media>
              </p:ext>
            </p:extLst>
          </p:nvPr>
        </p:nvPicPr>
        <p:blipFill>
          <a:blip r:embed="rId10"/>
          <a:stretch>
            <a:fillRect/>
          </a:stretch>
        </p:blipFill>
        <p:spPr>
          <a:xfrm>
            <a:off x="3923009" y="6092785"/>
            <a:ext cx="5084536" cy="2828273"/>
          </a:xfrm>
          <a:prstGeom prst="rect">
            <a:avLst/>
          </a:prstGeom>
        </p:spPr>
      </p:pic>
    </p:spTree>
    <p:extLst>
      <p:ext uri="{BB962C8B-B14F-4D97-AF65-F5344CB8AC3E}">
        <p14:creationId xmlns:p14="http://schemas.microsoft.com/office/powerpoint/2010/main" val="21981959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00" fill="hold"/>
                                        <p:tgtEl>
                                          <p:spTgt spid="13"/>
                                        </p:tgtEl>
                                      </p:cBhvr>
                                    </p:cmd>
                                  </p:childTnLst>
                                </p:cTn>
                              </p:par>
                            </p:childTnLst>
                          </p:cTn>
                        </p:par>
                        <p:par>
                          <p:cTn id="7" fill="hold">
                            <p:stCondLst>
                              <p:cond delay="11300"/>
                            </p:stCondLst>
                            <p:childTnLst>
                              <p:par>
                                <p:cTn id="8" presetID="1" presetClass="mediacall" presetSubtype="0" fill="hold" nodeType="afterEffect">
                                  <p:stCondLst>
                                    <p:cond delay="0"/>
                                  </p:stCondLst>
                                  <p:childTnLst>
                                    <p:cmd type="call" cmd="playFrom(0.0)">
                                      <p:cBhvr>
                                        <p:cTn id="9" dur="133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81" y="1729741"/>
            <a:ext cx="12218514" cy="3419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a:spLocks noGrp="1"/>
          </p:cNvSpPr>
          <p:nvPr>
            <p:ph type="title"/>
          </p:nvPr>
        </p:nvSpPr>
        <p:spPr>
          <a:xfrm>
            <a:off x="750277" y="720000"/>
            <a:ext cx="11430000" cy="1319815"/>
          </a:xfrm>
        </p:spPr>
        <p:txBody>
          <a:bodyPr>
            <a:normAutofit/>
          </a:bodyPr>
          <a:lstStyle/>
          <a:p>
            <a:r>
              <a:rPr lang="en-US" altLang="zh-CN" sz="5400" dirty="0">
                <a:latin typeface="Times New Roman" panose="02020603050405020304" pitchFamily="18" charset="0"/>
                <a:cs typeface="Times New Roman" panose="02020603050405020304" pitchFamily="18" charset="0"/>
              </a:rPr>
              <a:t>3D bioprinting –Heart?</a:t>
            </a:r>
            <a:endParaRPr lang="zh-CN" altLang="en-US" sz="5400"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874" y="5016247"/>
            <a:ext cx="4690425" cy="416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A28300DE-8183-4F1E-9F3A-AC5238AC41BB}"/>
              </a:ext>
            </a:extLst>
          </p:cNvPr>
          <p:cNvSpPr txBox="1"/>
          <p:nvPr/>
        </p:nvSpPr>
        <p:spPr>
          <a:xfrm>
            <a:off x="142104" y="9272875"/>
            <a:ext cx="103925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Franziska Uhl, Nicholas Don-</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Doncow</a:t>
            </a:r>
            <a:r>
              <a:rPr kumimoji="0" lang="en-US" sz="2000" b="0" i="0" u="none" strike="noStrike" cap="none" spc="0" normalizeH="0" baseline="0" dirty="0">
                <a:ln>
                  <a:noFill/>
                </a:ln>
                <a:solidFill>
                  <a:srgbClr val="000000"/>
                </a:solidFill>
                <a:effectLst/>
                <a:uFillTx/>
                <a:latin typeface="+mn-lt"/>
                <a:ea typeface="+mn-ea"/>
                <a:cs typeface="+mn-cs"/>
                <a:sym typeface="Helvetica Light"/>
              </a:rPr>
              <a:t>, Frank </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Matthes</a:t>
            </a:r>
            <a:r>
              <a:rPr kumimoji="0" lang="en-US" sz="2000" b="0" i="0" u="none" strike="noStrike" cap="none" spc="0" normalizeH="0" baseline="0" dirty="0">
                <a:ln>
                  <a:noFill/>
                </a:ln>
                <a:solidFill>
                  <a:srgbClr val="000000"/>
                </a:solidFill>
                <a:effectLst/>
                <a:uFillTx/>
                <a:latin typeface="+mn-lt"/>
                <a:ea typeface="+mn-ea"/>
                <a:cs typeface="+mn-cs"/>
                <a:sym typeface="Helvetica Light"/>
              </a:rPr>
              <a:t>, Yun Zhang</a:t>
            </a:r>
          </a:p>
        </p:txBody>
      </p:sp>
    </p:spTree>
    <p:extLst>
      <p:ext uri="{BB962C8B-B14F-4D97-AF65-F5344CB8AC3E}">
        <p14:creationId xmlns:p14="http://schemas.microsoft.com/office/powerpoint/2010/main" val="1928634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one vid">
            <a:hlinkClick r:id="" action="ppaction://media"/>
            <a:extLst>
              <a:ext uri="{FF2B5EF4-FFF2-40B4-BE49-F238E27FC236}">
                <a16:creationId xmlns:a16="http://schemas.microsoft.com/office/drawing/2014/main" id="{3EF9A0C9-458E-4C44-85E5-D685490CC1C9}"/>
              </a:ext>
            </a:extLst>
          </p:cNvPr>
          <p:cNvPicPr>
            <a:picLocks noChangeAspect="1"/>
          </p:cNvPicPr>
          <p:nvPr>
            <a:videoFile r:link="rId1"/>
            <p:extLst>
              <p:ext uri="{DAA4B4D4-6D71-4841-9C94-3DE7FCFB9230}">
                <p14:media xmlns:p14="http://schemas.microsoft.com/office/powerpoint/2010/main" r:embed="rId2">
                  <p14:trim st="76461" end="45710"/>
                </p14:media>
              </p:ext>
            </p:extLst>
          </p:nvPr>
        </p:nvPicPr>
        <p:blipFill>
          <a:blip r:embed="rId4"/>
          <a:stretch>
            <a:fillRect/>
          </a:stretch>
        </p:blipFill>
        <p:spPr>
          <a:xfrm>
            <a:off x="1647126" y="2159001"/>
            <a:ext cx="10172699" cy="5722144"/>
          </a:xfrm>
          <a:prstGeom prst="rect">
            <a:avLst/>
          </a:prstGeom>
        </p:spPr>
      </p:pic>
      <p:sp>
        <p:nvSpPr>
          <p:cNvPr id="6" name="Title 1">
            <a:extLst>
              <a:ext uri="{FF2B5EF4-FFF2-40B4-BE49-F238E27FC236}">
                <a16:creationId xmlns:a16="http://schemas.microsoft.com/office/drawing/2014/main" id="{6134DB12-49A2-420A-A01D-9387BD51CF19}"/>
              </a:ext>
            </a:extLst>
          </p:cNvPr>
          <p:cNvSpPr>
            <a:spLocks noGrp="1"/>
          </p:cNvSpPr>
          <p:nvPr>
            <p:ph type="title"/>
          </p:nvPr>
        </p:nvSpPr>
        <p:spPr>
          <a:xfrm>
            <a:off x="728421" y="1"/>
            <a:ext cx="11091404" cy="2159000"/>
          </a:xfrm>
          <a:ln w="12700">
            <a:miter lim="400000"/>
          </a:ln>
        </p:spPr>
        <p:txBody>
          <a:bodyPr lIns="50797" tIns="50797" rIns="50797" bIns="359982" anchor="b">
            <a:normAutofit/>
          </a:bodyPr>
          <a:lstStyle/>
          <a:p>
            <a:r>
              <a:rPr lang="en-GB" dirty="0">
                <a:latin typeface="Times New Roman"/>
                <a:cs typeface="Times New Roman"/>
              </a:rPr>
              <a:t>3D bioprinting of bone</a:t>
            </a:r>
            <a:endParaRPr lang="en-SE" dirty="0">
              <a:latin typeface="Times New Roman"/>
              <a:cs typeface="Times New Roman"/>
            </a:endParaRPr>
          </a:p>
        </p:txBody>
      </p:sp>
      <p:sp>
        <p:nvSpPr>
          <p:cNvPr id="7" name="TextBox 6">
            <a:extLst>
              <a:ext uri="{FF2B5EF4-FFF2-40B4-BE49-F238E27FC236}">
                <a16:creationId xmlns:a16="http://schemas.microsoft.com/office/drawing/2014/main" id="{B37E6633-2435-4B91-9BD6-9A44C28EF117}"/>
              </a:ext>
            </a:extLst>
          </p:cNvPr>
          <p:cNvSpPr txBox="1"/>
          <p:nvPr/>
        </p:nvSpPr>
        <p:spPr>
          <a:xfrm>
            <a:off x="142104" y="9272875"/>
            <a:ext cx="103925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err="1">
                <a:ln>
                  <a:noFill/>
                </a:ln>
                <a:solidFill>
                  <a:srgbClr val="000000"/>
                </a:solidFill>
                <a:effectLst/>
                <a:uFillTx/>
                <a:latin typeface="+mn-lt"/>
                <a:ea typeface="+mn-ea"/>
                <a:cs typeface="+mn-cs"/>
                <a:sym typeface="Helvetica Light"/>
              </a:rPr>
              <a:t>Sujeethkumar</a:t>
            </a:r>
            <a:r>
              <a:rPr kumimoji="0" 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Prithivirat</a:t>
            </a:r>
            <a:r>
              <a:rPr kumimoji="0" lang="en-US" sz="2000" b="0" i="0" u="none" strike="noStrike" cap="none" spc="0" normalizeH="0" baseline="0" dirty="0">
                <a:ln>
                  <a:noFill/>
                </a:ln>
                <a:solidFill>
                  <a:srgbClr val="000000"/>
                </a:solidFill>
                <a:effectLst/>
                <a:uFillTx/>
                <a:latin typeface="+mn-lt"/>
                <a:ea typeface="+mn-ea"/>
                <a:cs typeface="+mn-cs"/>
                <a:sym typeface="Helvetica Light"/>
              </a:rPr>
              <a:t>, Neserin Ali</a:t>
            </a:r>
          </a:p>
        </p:txBody>
      </p:sp>
    </p:spTree>
    <p:extLst>
      <p:ext uri="{BB962C8B-B14F-4D97-AF65-F5344CB8AC3E}">
        <p14:creationId xmlns:p14="http://schemas.microsoft.com/office/powerpoint/2010/main" val="11768990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09DC-D88F-4B09-B378-7646DCAD61D2}"/>
              </a:ext>
            </a:extLst>
          </p:cNvPr>
          <p:cNvSpPr>
            <a:spLocks noGrp="1"/>
          </p:cNvSpPr>
          <p:nvPr>
            <p:ph type="title"/>
          </p:nvPr>
        </p:nvSpPr>
        <p:spPr/>
        <p:txBody>
          <a:bodyPr>
            <a:normAutofit fontScale="90000"/>
          </a:bodyPr>
          <a:lstStyle/>
          <a:p>
            <a:r>
              <a:rPr lang="en-GB" dirty="0"/>
              <a:t>3D printing of gels </a:t>
            </a:r>
            <a:endParaRPr lang="en-SE" dirty="0"/>
          </a:p>
        </p:txBody>
      </p:sp>
      <p:pic>
        <p:nvPicPr>
          <p:cNvPr id="4" name="1500758_Movie_S10">
            <a:hlinkClick r:id="" action="ppaction://media"/>
            <a:extLst>
              <a:ext uri="{FF2B5EF4-FFF2-40B4-BE49-F238E27FC236}">
                <a16:creationId xmlns:a16="http://schemas.microsoft.com/office/drawing/2014/main" id="{4D6F4270-BC0B-401F-BDE2-F85DEB3552D8}"/>
              </a:ext>
            </a:extLst>
          </p:cNvPr>
          <p:cNvPicPr>
            <a:picLocks noChangeAspect="1"/>
          </p:cNvPicPr>
          <p:nvPr>
            <a:videoFile r:link="rId1"/>
            <p:extLst>
              <p:ext uri="{DAA4B4D4-6D71-4841-9C94-3DE7FCFB9230}">
                <p14:media xmlns:p14="http://schemas.microsoft.com/office/powerpoint/2010/main" r:embed="rId2">
                  <p14:trim st="19664" end="0.9999"/>
                </p14:media>
              </p:ext>
            </p:extLst>
          </p:nvPr>
        </p:nvPicPr>
        <p:blipFill>
          <a:blip r:embed="rId4"/>
          <a:stretch>
            <a:fillRect/>
          </a:stretch>
        </p:blipFill>
        <p:spPr>
          <a:xfrm>
            <a:off x="750277" y="2192215"/>
            <a:ext cx="5976255" cy="3361644"/>
          </a:xfrm>
          <a:prstGeom prst="rect">
            <a:avLst/>
          </a:prstGeom>
        </p:spPr>
      </p:pic>
      <p:pic>
        <p:nvPicPr>
          <p:cNvPr id="1026" name="Picture 2" descr="http://advances.sciencemag.org/content/advances/1/9/e1500758/F3.large.jpg?width=800&amp;height=600&amp;carousel=1">
            <a:extLst>
              <a:ext uri="{FF2B5EF4-FFF2-40B4-BE49-F238E27FC236}">
                <a16:creationId xmlns:a16="http://schemas.microsoft.com/office/drawing/2014/main" id="{4952BB24-FF22-4ADF-80EA-4E8EC0ACEA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094"/>
          <a:stretch/>
        </p:blipFill>
        <p:spPr bwMode="auto">
          <a:xfrm>
            <a:off x="7010400" y="1814286"/>
            <a:ext cx="5376735" cy="58771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3d printing vs 3d bioprinting">
            <a:extLst>
              <a:ext uri="{FF2B5EF4-FFF2-40B4-BE49-F238E27FC236}">
                <a16:creationId xmlns:a16="http://schemas.microsoft.com/office/drawing/2014/main" id="{297536F2-AEB3-4D2E-B311-7F7F29B38A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5354" y="6025828"/>
            <a:ext cx="2871946" cy="26702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D4F560-B4D8-414B-9A97-83AA6AD1BC73}"/>
              </a:ext>
            </a:extLst>
          </p:cNvPr>
          <p:cNvSpPr txBox="1"/>
          <p:nvPr/>
        </p:nvSpPr>
        <p:spPr>
          <a:xfrm>
            <a:off x="142104" y="9272875"/>
            <a:ext cx="103925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Martina De Santis, Sinem Taz, Hani Alsafadi</a:t>
            </a:r>
          </a:p>
        </p:txBody>
      </p:sp>
    </p:spTree>
    <p:extLst>
      <p:ext uri="{BB962C8B-B14F-4D97-AF65-F5344CB8AC3E}">
        <p14:creationId xmlns:p14="http://schemas.microsoft.com/office/powerpoint/2010/main" val="1613268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277" y="589370"/>
            <a:ext cx="11430000" cy="1319815"/>
          </a:xfrm>
        </p:spPr>
        <p:txBody>
          <a:bodyPr>
            <a:normAutofit fontScale="90000"/>
          </a:bodyPr>
          <a:lstStyle/>
          <a:p>
            <a:r>
              <a:rPr lang="en-US" dirty="0"/>
              <a:t>Introduction</a:t>
            </a:r>
          </a:p>
        </p:txBody>
      </p:sp>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3" cstate="print"/>
          <a:stretch>
            <a:fillRect/>
          </a:stretch>
        </p:blipFill>
        <p:spPr>
          <a:xfrm>
            <a:off x="10168040" y="192425"/>
            <a:ext cx="2836760" cy="1462878"/>
          </a:xfrm>
          <a:prstGeom prst="rect">
            <a:avLst/>
          </a:prstGeom>
        </p:spPr>
      </p:pic>
      <p:cxnSp>
        <p:nvCxnSpPr>
          <p:cNvPr id="5" name="Straight Connector 4"/>
          <p:cNvCxnSpPr/>
          <p:nvPr/>
        </p:nvCxnSpPr>
        <p:spPr>
          <a:xfrm flipV="1">
            <a:off x="711933" y="160120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EC4D7754-4EE2-45A6-B92C-71A11B4F2F40}"/>
              </a:ext>
            </a:extLst>
          </p:cNvPr>
          <p:cNvSpPr txBox="1"/>
          <p:nvPr/>
        </p:nvSpPr>
        <p:spPr>
          <a:xfrm>
            <a:off x="988470" y="2914558"/>
            <a:ext cx="4133650"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1" dirty="0"/>
              <a:t>Heart</a:t>
            </a:r>
          </a:p>
          <a:p>
            <a:pPr algn="l" defTabSz="584200"/>
            <a:r>
              <a:rPr lang="en-US" sz="3200" dirty="0"/>
              <a:t>Heart failure</a:t>
            </a:r>
          </a:p>
          <a:p>
            <a:pPr algn="l" defTabSz="584200"/>
            <a:endParaRPr lang="en-US" sz="3200" dirty="0"/>
          </a:p>
        </p:txBody>
      </p:sp>
      <p:sp>
        <p:nvSpPr>
          <p:cNvPr id="21" name="TextBox 20">
            <a:extLst>
              <a:ext uri="{FF2B5EF4-FFF2-40B4-BE49-F238E27FC236}">
                <a16:creationId xmlns:a16="http://schemas.microsoft.com/office/drawing/2014/main" id="{96470BA1-AD55-4EBA-8D88-6F4827680D13}"/>
              </a:ext>
            </a:extLst>
          </p:cNvPr>
          <p:cNvSpPr txBox="1"/>
          <p:nvPr/>
        </p:nvSpPr>
        <p:spPr>
          <a:xfrm>
            <a:off x="8640655" y="2914569"/>
            <a:ext cx="4055518"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1" dirty="0"/>
              <a:t>Lung</a:t>
            </a:r>
          </a:p>
          <a:p>
            <a:pPr algn="l" defTabSz="584200"/>
            <a:r>
              <a:rPr lang="en-US" sz="3200" dirty="0"/>
              <a:t>Chronic lung diseases</a:t>
            </a:r>
          </a:p>
          <a:p>
            <a:pPr algn="l" defTabSz="584200"/>
            <a:endParaRPr lang="en-US" sz="3200" dirty="0"/>
          </a:p>
        </p:txBody>
      </p:sp>
      <p:sp>
        <p:nvSpPr>
          <p:cNvPr id="22" name="TextBox 21">
            <a:extLst>
              <a:ext uri="{FF2B5EF4-FFF2-40B4-BE49-F238E27FC236}">
                <a16:creationId xmlns:a16="http://schemas.microsoft.com/office/drawing/2014/main" id="{BE4175B0-C63E-4719-AB99-46E117EA6F73}"/>
              </a:ext>
            </a:extLst>
          </p:cNvPr>
          <p:cNvSpPr txBox="1"/>
          <p:nvPr/>
        </p:nvSpPr>
        <p:spPr>
          <a:xfrm>
            <a:off x="985162" y="5784601"/>
            <a:ext cx="5708129"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defTabSz="584200"/>
            <a:r>
              <a:rPr lang="en-US" sz="3200" b="1" dirty="0"/>
              <a:t>Kidney</a:t>
            </a:r>
          </a:p>
          <a:p>
            <a:pPr algn="l" defTabSz="584200"/>
            <a:r>
              <a:rPr lang="en-US" sz="3200" dirty="0"/>
              <a:t>Diabetes</a:t>
            </a:r>
          </a:p>
          <a:p>
            <a:pPr algn="l" defTabSz="584200"/>
            <a:r>
              <a:rPr lang="en-US" sz="3200" dirty="0"/>
              <a:t>High Blood Pressure</a:t>
            </a:r>
          </a:p>
        </p:txBody>
      </p:sp>
      <p:pic>
        <p:nvPicPr>
          <p:cNvPr id="3" name="Picture 5" descr="A picture containing sky, wall, hanging, object&#10;&#10;Description generated with high confidence">
            <a:extLst>
              <a:ext uri="{FF2B5EF4-FFF2-40B4-BE49-F238E27FC236}">
                <a16:creationId xmlns:a16="http://schemas.microsoft.com/office/drawing/2014/main" id="{5A22BF63-E13F-4DE4-BAFE-9090ECCF1A49}"/>
              </a:ext>
            </a:extLst>
          </p:cNvPr>
          <p:cNvPicPr>
            <a:picLocks noChangeAspect="1"/>
          </p:cNvPicPr>
          <p:nvPr/>
        </p:nvPicPr>
        <p:blipFill rotWithShape="1">
          <a:blip r:embed="rId4"/>
          <a:srcRect l="114" r="469" b="36453"/>
          <a:stretch/>
        </p:blipFill>
        <p:spPr>
          <a:xfrm>
            <a:off x="4782406" y="2645134"/>
            <a:ext cx="3382924" cy="6169425"/>
          </a:xfrm>
          <a:prstGeom prst="rect">
            <a:avLst/>
          </a:prstGeom>
        </p:spPr>
      </p:pic>
      <p:sp>
        <p:nvSpPr>
          <p:cNvPr id="7" name="TextBox 6">
            <a:extLst>
              <a:ext uri="{FF2B5EF4-FFF2-40B4-BE49-F238E27FC236}">
                <a16:creationId xmlns:a16="http://schemas.microsoft.com/office/drawing/2014/main" id="{648ACF23-8E0D-4E68-A2D2-1E83EC248EFF}"/>
              </a:ext>
            </a:extLst>
          </p:cNvPr>
          <p:cNvSpPr txBox="1"/>
          <p:nvPr/>
        </p:nvSpPr>
        <p:spPr>
          <a:xfrm>
            <a:off x="8636844" y="5785480"/>
            <a:ext cx="2743200" cy="11490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defTabSz="584200"/>
            <a:r>
              <a:rPr lang="en-US" b="1" dirty="0"/>
              <a:t>Liver</a:t>
            </a:r>
          </a:p>
          <a:p>
            <a:pPr algn="l" defTabSz="584200"/>
            <a:r>
              <a:rPr lang="en-US" sz="3200" dirty="0"/>
              <a:t>Cirrhosis</a:t>
            </a:r>
            <a:endParaRPr lang="en-US" dirty="0"/>
          </a:p>
        </p:txBody>
      </p:sp>
      <p:cxnSp>
        <p:nvCxnSpPr>
          <p:cNvPr id="8" name="Straight Arrow Connector 7">
            <a:extLst>
              <a:ext uri="{FF2B5EF4-FFF2-40B4-BE49-F238E27FC236}">
                <a16:creationId xmlns:a16="http://schemas.microsoft.com/office/drawing/2014/main" id="{9D66C3C3-3345-453C-BAFF-434A46DD233A}"/>
              </a:ext>
            </a:extLst>
          </p:cNvPr>
          <p:cNvCxnSpPr/>
          <p:nvPr/>
        </p:nvCxnSpPr>
        <p:spPr>
          <a:xfrm>
            <a:off x="3093193" y="4108534"/>
            <a:ext cx="3378466" cy="1256631"/>
          </a:xfrm>
          <a:prstGeom prst="straightConnector1">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85C82AE-470A-45CB-8D93-92857B30523B}"/>
              </a:ext>
            </a:extLst>
          </p:cNvPr>
          <p:cNvCxnSpPr>
            <a:cxnSpLocks/>
          </p:cNvCxnSpPr>
          <p:nvPr/>
        </p:nvCxnSpPr>
        <p:spPr>
          <a:xfrm flipH="1">
            <a:off x="6957658" y="3870893"/>
            <a:ext cx="1560307" cy="999205"/>
          </a:xfrm>
          <a:prstGeom prst="straightConnector1">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B8BFA03-9A8C-4882-B82F-F03BE669E3EB}"/>
              </a:ext>
            </a:extLst>
          </p:cNvPr>
          <p:cNvCxnSpPr>
            <a:cxnSpLocks/>
          </p:cNvCxnSpPr>
          <p:nvPr/>
        </p:nvCxnSpPr>
        <p:spPr>
          <a:xfrm>
            <a:off x="2759375" y="6210039"/>
            <a:ext cx="3349863" cy="560626"/>
          </a:xfrm>
          <a:prstGeom prst="straightConnector1">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30F01831-95FE-4CF8-A200-2ADED5874131}"/>
              </a:ext>
            </a:extLst>
          </p:cNvPr>
          <p:cNvCxnSpPr>
            <a:cxnSpLocks/>
          </p:cNvCxnSpPr>
          <p:nvPr/>
        </p:nvCxnSpPr>
        <p:spPr>
          <a:xfrm>
            <a:off x="6589338" y="6109906"/>
            <a:ext cx="1776703" cy="64843"/>
          </a:xfrm>
          <a:prstGeom prst="straightConnector1">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0" name="Oval 9">
            <a:extLst>
              <a:ext uri="{FF2B5EF4-FFF2-40B4-BE49-F238E27FC236}">
                <a16:creationId xmlns:a16="http://schemas.microsoft.com/office/drawing/2014/main" id="{34929156-CA9A-40B4-91AB-717CE9855BAE}"/>
              </a:ext>
            </a:extLst>
          </p:cNvPr>
          <p:cNvSpPr/>
          <p:nvPr/>
        </p:nvSpPr>
        <p:spPr>
          <a:xfrm>
            <a:off x="6070734" y="6728757"/>
            <a:ext cx="86265" cy="81153"/>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a:extLst>
              <a:ext uri="{FF2B5EF4-FFF2-40B4-BE49-F238E27FC236}">
                <a16:creationId xmlns:a16="http://schemas.microsoft.com/office/drawing/2014/main" id="{2BD7BB91-2DD5-4949-80F1-4E17FCAFF281}"/>
              </a:ext>
            </a:extLst>
          </p:cNvPr>
          <p:cNvSpPr/>
          <p:nvPr/>
        </p:nvSpPr>
        <p:spPr>
          <a:xfrm>
            <a:off x="6545785" y="6075171"/>
            <a:ext cx="86265" cy="81153"/>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a:extLst>
              <a:ext uri="{FF2B5EF4-FFF2-40B4-BE49-F238E27FC236}">
                <a16:creationId xmlns:a16="http://schemas.microsoft.com/office/drawing/2014/main" id="{209009FF-0271-4EEE-9A94-1ECF95D8410C}"/>
              </a:ext>
            </a:extLst>
          </p:cNvPr>
          <p:cNvSpPr/>
          <p:nvPr/>
        </p:nvSpPr>
        <p:spPr>
          <a:xfrm>
            <a:off x="6428430" y="5324553"/>
            <a:ext cx="86265" cy="81153"/>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a:extLst>
              <a:ext uri="{FF2B5EF4-FFF2-40B4-BE49-F238E27FC236}">
                <a16:creationId xmlns:a16="http://schemas.microsoft.com/office/drawing/2014/main" id="{735E7F5F-32BF-4946-BF70-FA39C703C812}"/>
              </a:ext>
            </a:extLst>
          </p:cNvPr>
          <p:cNvSpPr/>
          <p:nvPr/>
        </p:nvSpPr>
        <p:spPr>
          <a:xfrm>
            <a:off x="6918803" y="4829282"/>
            <a:ext cx="86265" cy="81153"/>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8750734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A2EB-A34A-46A3-A1FC-E980BD28BCC0}"/>
              </a:ext>
            </a:extLst>
          </p:cNvPr>
          <p:cNvSpPr>
            <a:spLocks noGrp="1"/>
          </p:cNvSpPr>
          <p:nvPr>
            <p:ph type="title"/>
          </p:nvPr>
        </p:nvSpPr>
        <p:spPr>
          <a:xfrm>
            <a:off x="619649" y="472347"/>
            <a:ext cx="11430000" cy="1319815"/>
          </a:xfrm>
        </p:spPr>
        <p:txBody>
          <a:bodyPr>
            <a:normAutofit fontScale="90000"/>
          </a:bodyPr>
          <a:lstStyle/>
          <a:p>
            <a:r>
              <a:rPr lang="en-GB" dirty="0"/>
              <a:t>3D Bioprinting – the shape of heart</a:t>
            </a:r>
            <a:endParaRPr lang="en-SE" dirty="0"/>
          </a:p>
        </p:txBody>
      </p:sp>
      <p:pic>
        <p:nvPicPr>
          <p:cNvPr id="4" name="Picture 3">
            <a:extLst>
              <a:ext uri="{FF2B5EF4-FFF2-40B4-BE49-F238E27FC236}">
                <a16:creationId xmlns:a16="http://schemas.microsoft.com/office/drawing/2014/main" id="{31B6414D-8DA6-4A08-8800-5ABAC7FF7480}"/>
              </a:ext>
            </a:extLst>
          </p:cNvPr>
          <p:cNvPicPr>
            <a:picLocks noChangeAspect="1"/>
          </p:cNvPicPr>
          <p:nvPr/>
        </p:nvPicPr>
        <p:blipFill rotWithShape="1">
          <a:blip r:embed="rId3"/>
          <a:srcRect b="50000"/>
          <a:stretch/>
        </p:blipFill>
        <p:spPr>
          <a:xfrm>
            <a:off x="2509161" y="1792162"/>
            <a:ext cx="7269975" cy="6581530"/>
          </a:xfrm>
          <a:prstGeom prst="rect">
            <a:avLst/>
          </a:prstGeom>
        </p:spPr>
      </p:pic>
    </p:spTree>
    <p:extLst>
      <p:ext uri="{BB962C8B-B14F-4D97-AF65-F5344CB8AC3E}">
        <p14:creationId xmlns:p14="http://schemas.microsoft.com/office/powerpoint/2010/main" val="11316881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5F6C6A5-245F-4D0D-9276-E1CDBAD89F6B}"/>
              </a:ext>
            </a:extLst>
          </p:cNvPr>
          <p:cNvSpPr txBox="1">
            <a:spLocks/>
          </p:cNvSpPr>
          <p:nvPr/>
        </p:nvSpPr>
        <p:spPr>
          <a:xfrm>
            <a:off x="-533400" y="2037299"/>
            <a:ext cx="10497918" cy="1945914"/>
          </a:xfrm>
          <a:prstGeom prst="rect">
            <a:avLst/>
          </a:prstGeom>
          <a:ln w="12700">
            <a:miter lim="400000"/>
          </a:ln>
          <a:extLst>
            <a:ext uri="{C572A759-6A51-4108-AA02-DFA0A04FC94B}">
              <ma14:wrappingTextBoxFlag xmlns="" xmlns:ma14="http://schemas.microsoft.com/office/mac/drawingml/2011/main" val="1"/>
            </a:ext>
          </a:extLst>
        </p:spPr>
        <p:txBody>
          <a:bodyPr lIns="50797" tIns="50797" rIns="50797" bIns="359982" anchor="b">
            <a:normAutofit fontScale="97500"/>
          </a:bodyPr>
          <a:lstStyle>
            <a:lvl1pPr algn="l">
              <a:defRPr sz="6000">
                <a:solidFill>
                  <a:schemeClr val="accent1"/>
                </a:solidFill>
                <a:latin typeface="Times New Roman"/>
                <a:cs typeface="Times New Roman"/>
              </a:defRPr>
            </a:lvl1pPr>
            <a:lvl2pPr>
              <a:defRPr sz="8000"/>
            </a:lvl2pPr>
            <a:lvl3pPr>
              <a:defRPr sz="8000"/>
            </a:lvl3pPr>
            <a:lvl4pPr>
              <a:defRPr sz="8000"/>
            </a:lvl4pPr>
            <a:lvl5pPr>
              <a:defRPr sz="8000"/>
            </a:lvl5pPr>
            <a:lvl6pPr>
              <a:defRPr sz="8000"/>
            </a:lvl6pPr>
            <a:lvl7pPr>
              <a:defRPr sz="8000"/>
            </a:lvl7pPr>
            <a:lvl8pPr>
              <a:defRPr sz="8000"/>
            </a:lvl8pPr>
            <a:lvl9pPr>
              <a:defRPr sz="8000"/>
            </a:lvl9pPr>
          </a:lstStyle>
          <a:p>
            <a:endParaRPr lang="zh-CN" altLang="en-US" dirty="0"/>
          </a:p>
        </p:txBody>
      </p:sp>
      <p:pic>
        <p:nvPicPr>
          <p:cNvPr id="8" name="Picture 7">
            <a:extLst>
              <a:ext uri="{FF2B5EF4-FFF2-40B4-BE49-F238E27FC236}">
                <a16:creationId xmlns:a16="http://schemas.microsoft.com/office/drawing/2014/main" id="{B56CF5F3-89E5-4348-BE12-53D58B96F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07" y="1795340"/>
            <a:ext cx="5356144" cy="3012831"/>
          </a:xfrm>
          <a:prstGeom prst="rect">
            <a:avLst/>
          </a:prstGeom>
        </p:spPr>
      </p:pic>
      <p:sp>
        <p:nvSpPr>
          <p:cNvPr id="9" name="TextBox 8">
            <a:extLst>
              <a:ext uri="{FF2B5EF4-FFF2-40B4-BE49-F238E27FC236}">
                <a16:creationId xmlns:a16="http://schemas.microsoft.com/office/drawing/2014/main" id="{335CB277-BC5D-4A8E-B800-0514ADDF1D91}"/>
              </a:ext>
            </a:extLst>
          </p:cNvPr>
          <p:cNvSpPr txBox="1"/>
          <p:nvPr/>
        </p:nvSpPr>
        <p:spPr>
          <a:xfrm>
            <a:off x="2044702" y="5108282"/>
            <a:ext cx="10170048"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So far only layers of</a:t>
            </a:r>
            <a:r>
              <a:rPr kumimoji="0" lang="en-US" sz="3600" b="0" i="0" u="none" strike="noStrike" cap="none" spc="0" normalizeH="0" dirty="0">
                <a:ln>
                  <a:noFill/>
                </a:ln>
                <a:solidFill>
                  <a:srgbClr val="000000"/>
                </a:solidFill>
                <a:effectLst/>
                <a:uFillTx/>
                <a:latin typeface="+mn-lt"/>
                <a:ea typeface="+mn-ea"/>
                <a:cs typeface="+mn-cs"/>
                <a:sym typeface="Helvetica Light"/>
              </a:rPr>
              <a:t> neural tissue:</a:t>
            </a:r>
          </a:p>
          <a:p>
            <a:pPr marL="571500" marR="0" indent="-571500" algn="l" defTabSz="584200" rtl="0" fontAlgn="auto" latinLnBrk="0" hangingPunct="0">
              <a:lnSpc>
                <a:spcPct val="100000"/>
              </a:lnSpc>
              <a:spcBef>
                <a:spcPts val="0"/>
              </a:spcBef>
              <a:spcAft>
                <a:spcPts val="0"/>
              </a:spcAft>
              <a:buClrTx/>
              <a:buSzTx/>
              <a:buFont typeface="Arial" charset="0"/>
              <a:buChar char="•"/>
              <a:tabLst/>
            </a:pPr>
            <a:r>
              <a:rPr lang="en-US" dirty="0"/>
              <a:t>printed layers of </a:t>
            </a:r>
            <a:r>
              <a:rPr lang="en-US" dirty="0" err="1"/>
              <a:t>bioinks</a:t>
            </a:r>
            <a:endParaRPr lang="en-US" dirty="0"/>
          </a:p>
          <a:p>
            <a:pPr marL="571500" marR="0" indent="-571500" algn="l" defTabSz="584200" rtl="0" fontAlgn="auto" latinLnBrk="0" hangingPunct="0">
              <a:lnSpc>
                <a:spcPct val="100000"/>
              </a:lnSpc>
              <a:spcBef>
                <a:spcPts val="0"/>
              </a:spcBef>
              <a:spcAft>
                <a:spcPts val="0"/>
              </a:spcAft>
              <a:buClrTx/>
              <a:buSzTx/>
              <a:buFont typeface="Arial" charset="0"/>
              <a:buChar char="•"/>
              <a:tabLst/>
            </a:pPr>
            <a:r>
              <a:rPr lang="en-US" dirty="0"/>
              <a:t>c</a:t>
            </a:r>
            <a:r>
              <a:rPr kumimoji="0" lang="en-US" sz="3600" b="0" i="0" u="none" strike="noStrike" cap="none" spc="0" normalizeH="0" baseline="0" dirty="0">
                <a:ln>
                  <a:noFill/>
                </a:ln>
                <a:solidFill>
                  <a:srgbClr val="000000"/>
                </a:solidFill>
                <a:effectLst/>
                <a:uFillTx/>
                <a:latin typeface="+mn-lt"/>
                <a:ea typeface="+mn-ea"/>
                <a:cs typeface="+mn-cs"/>
                <a:sym typeface="Helvetica Light"/>
              </a:rPr>
              <a:t>ells</a:t>
            </a:r>
          </a:p>
          <a:p>
            <a:pPr marL="571500" marR="0" indent="-571500" algn="l" defTabSz="584200" rtl="0" fontAlgn="auto" latinLnBrk="0" hangingPunct="0">
              <a:lnSpc>
                <a:spcPct val="100000"/>
              </a:lnSpc>
              <a:spcBef>
                <a:spcPts val="0"/>
              </a:spcBef>
              <a:spcAft>
                <a:spcPts val="0"/>
              </a:spcAft>
              <a:buClrTx/>
              <a:buSzTx/>
              <a:buFont typeface="Arial" charset="0"/>
              <a:buChar char="•"/>
              <a:tabLst/>
            </a:pPr>
            <a:r>
              <a:rPr lang="en-US" dirty="0"/>
              <a:t>molecules for cells survival</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0" name="TextBox 9">
            <a:extLst>
              <a:ext uri="{FF2B5EF4-FFF2-40B4-BE49-F238E27FC236}">
                <a16:creationId xmlns:a16="http://schemas.microsoft.com/office/drawing/2014/main" id="{F9787FFF-DD4E-4664-B5A1-992F78E59BFB}"/>
              </a:ext>
            </a:extLst>
          </p:cNvPr>
          <p:cNvSpPr txBox="1"/>
          <p:nvPr/>
        </p:nvSpPr>
        <p:spPr>
          <a:xfrm>
            <a:off x="2937548" y="8056635"/>
            <a:ext cx="748923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Cells can survive and be functional!</a:t>
            </a:r>
          </a:p>
        </p:txBody>
      </p:sp>
      <p:cxnSp>
        <p:nvCxnSpPr>
          <p:cNvPr id="11" name="Straight Arrow Connector 10">
            <a:extLst>
              <a:ext uri="{FF2B5EF4-FFF2-40B4-BE49-F238E27FC236}">
                <a16:creationId xmlns:a16="http://schemas.microsoft.com/office/drawing/2014/main" id="{B613DD68-A7F2-4CB9-B0EC-16FE20333C5E}"/>
              </a:ext>
            </a:extLst>
          </p:cNvPr>
          <p:cNvCxnSpPr>
            <a:cxnSpLocks/>
          </p:cNvCxnSpPr>
          <p:nvPr/>
        </p:nvCxnSpPr>
        <p:spPr>
          <a:xfrm>
            <a:off x="6682163" y="7452897"/>
            <a:ext cx="0" cy="643353"/>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DFE94DEC-2AD4-4848-B946-5EFF7DEB3027}"/>
              </a:ext>
            </a:extLst>
          </p:cNvPr>
          <p:cNvSpPr txBox="1"/>
          <p:nvPr/>
        </p:nvSpPr>
        <p:spPr>
          <a:xfrm>
            <a:off x="6405683" y="1750134"/>
            <a:ext cx="567154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It´s not possible to </a:t>
            </a:r>
            <a:r>
              <a:rPr kumimoji="0" lang="en-US" sz="3600" b="0" i="0" u="none" strike="noStrike" cap="none" spc="0" normalizeH="0" baseline="0" dirty="0" err="1">
                <a:ln>
                  <a:noFill/>
                </a:ln>
                <a:solidFill>
                  <a:srgbClr val="000000"/>
                </a:solidFill>
                <a:effectLst/>
                <a:uFillTx/>
                <a:latin typeface="+mn-lt"/>
                <a:ea typeface="+mn-ea"/>
                <a:cs typeface="+mn-cs"/>
                <a:sym typeface="Helvetica Light"/>
              </a:rPr>
              <a:t>bioprint</a:t>
            </a:r>
            <a:r>
              <a:rPr kumimoji="0" lang="en-US" sz="3600" b="0" i="0" u="none" strike="noStrike" cap="none" spc="0" normalizeH="0" baseline="0" dirty="0">
                <a:ln>
                  <a:noFill/>
                </a:ln>
                <a:solidFill>
                  <a:srgbClr val="000000"/>
                </a:solidFill>
                <a:effectLst/>
                <a:uFillTx/>
                <a:latin typeface="+mn-lt"/>
                <a:ea typeface="+mn-ea"/>
                <a:cs typeface="+mn-cs"/>
                <a:sym typeface="Helvetica Light"/>
              </a:rPr>
              <a:t> an entire functional brain!</a:t>
            </a:r>
          </a:p>
        </p:txBody>
      </p:sp>
      <p:sp>
        <p:nvSpPr>
          <p:cNvPr id="13" name="Title 1">
            <a:extLst>
              <a:ext uri="{FF2B5EF4-FFF2-40B4-BE49-F238E27FC236}">
                <a16:creationId xmlns:a16="http://schemas.microsoft.com/office/drawing/2014/main" id="{AAEB4E10-2796-4BDC-AADD-3F417EE72396}"/>
              </a:ext>
            </a:extLst>
          </p:cNvPr>
          <p:cNvSpPr>
            <a:spLocks noGrp="1"/>
          </p:cNvSpPr>
          <p:nvPr>
            <p:ph type="title"/>
          </p:nvPr>
        </p:nvSpPr>
        <p:spPr>
          <a:xfrm>
            <a:off x="619649" y="472347"/>
            <a:ext cx="11430000" cy="1319815"/>
          </a:xfrm>
        </p:spPr>
        <p:txBody>
          <a:bodyPr>
            <a:normAutofit fontScale="90000"/>
          </a:bodyPr>
          <a:lstStyle/>
          <a:p>
            <a:r>
              <a:rPr lang="en-US" altLang="zh-CN" dirty="0"/>
              <a:t>3D bioprinting - Brain?</a:t>
            </a:r>
            <a:endParaRPr lang="zh-CN" altLang="en-US" dirty="0"/>
          </a:p>
        </p:txBody>
      </p:sp>
      <p:sp>
        <p:nvSpPr>
          <p:cNvPr id="14" name="TextBox 13">
            <a:extLst>
              <a:ext uri="{FF2B5EF4-FFF2-40B4-BE49-F238E27FC236}">
                <a16:creationId xmlns:a16="http://schemas.microsoft.com/office/drawing/2014/main" id="{5E048258-BDA8-48BD-9A24-3A65062A48F6}"/>
              </a:ext>
            </a:extLst>
          </p:cNvPr>
          <p:cNvSpPr txBox="1"/>
          <p:nvPr/>
        </p:nvSpPr>
        <p:spPr>
          <a:xfrm>
            <a:off x="161155" y="9019145"/>
            <a:ext cx="592749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Marta Ramos, Roberta </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Battistella</a:t>
            </a:r>
            <a:r>
              <a:rPr kumimoji="0" lang="en-US" sz="2000" b="0" i="0" u="none" strike="noStrike" cap="none" spc="0" normalizeH="0" baseline="0" dirty="0">
                <a:ln>
                  <a:noFill/>
                </a:ln>
                <a:solidFill>
                  <a:srgbClr val="000000"/>
                </a:solidFill>
                <a:effectLst/>
                <a:uFillTx/>
                <a:latin typeface="+mn-lt"/>
                <a:ea typeface="+mn-ea"/>
                <a:cs typeface="+mn-cs"/>
                <a:sym typeface="Helvetica Light"/>
              </a:rPr>
              <a:t>, Nicholas Bechet</a:t>
            </a:r>
            <a:r>
              <a:rPr lang="en-US" sz="2000" dirty="0"/>
              <a:t>, Alba Garcia, </a:t>
            </a:r>
            <a:r>
              <a:rPr lang="en-US" sz="2000" dirty="0" err="1"/>
              <a:t>Kajsa</a:t>
            </a:r>
            <a:r>
              <a:rPr lang="en-US" sz="2000" dirty="0"/>
              <a:t> </a:t>
            </a:r>
            <a:r>
              <a:rPr lang="en-US" sz="2000" dirty="0" err="1"/>
              <a:t>Arkelius</a:t>
            </a:r>
            <a:r>
              <a:rPr lang="en-US" sz="2000" dirty="0"/>
              <a:t>, Alexander Lind</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42002824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CA98-A8DF-4F04-AD3A-9D03E226D97D}"/>
              </a:ext>
            </a:extLst>
          </p:cNvPr>
          <p:cNvSpPr>
            <a:spLocks noGrp="1"/>
          </p:cNvSpPr>
          <p:nvPr>
            <p:ph type="ctrTitle"/>
          </p:nvPr>
        </p:nvSpPr>
        <p:spPr>
          <a:xfrm>
            <a:off x="1025570" y="758867"/>
            <a:ext cx="11358032" cy="1082794"/>
          </a:xfrm>
        </p:spPr>
        <p:txBody>
          <a:bodyPr/>
          <a:lstStyle/>
          <a:p>
            <a:r>
              <a:rPr lang="en-US" dirty="0"/>
              <a:t>Great!!! 3D (bio)printing progressed</a:t>
            </a:r>
          </a:p>
        </p:txBody>
      </p:sp>
      <p:sp>
        <p:nvSpPr>
          <p:cNvPr id="3" name="Subtitle 2">
            <a:extLst>
              <a:ext uri="{FF2B5EF4-FFF2-40B4-BE49-F238E27FC236}">
                <a16:creationId xmlns:a16="http://schemas.microsoft.com/office/drawing/2014/main" id="{EE4CF1CC-6D86-4888-8348-4193BFF28B28}"/>
              </a:ext>
            </a:extLst>
          </p:cNvPr>
          <p:cNvSpPr>
            <a:spLocks noGrp="1"/>
          </p:cNvSpPr>
          <p:nvPr>
            <p:ph type="subTitle" idx="1"/>
          </p:nvPr>
        </p:nvSpPr>
        <p:spPr>
          <a:xfrm>
            <a:off x="3640997" y="1573810"/>
            <a:ext cx="6727236" cy="884108"/>
          </a:xfrm>
        </p:spPr>
        <p:txBody>
          <a:bodyPr/>
          <a:lstStyle/>
          <a:p>
            <a:pPr marL="0" indent="0">
              <a:buNone/>
            </a:pPr>
            <a:r>
              <a:rPr lang="en-US" dirty="0"/>
              <a:t>But how do we bring this to patients?</a:t>
            </a:r>
          </a:p>
        </p:txBody>
      </p:sp>
      <p:graphicFrame>
        <p:nvGraphicFramePr>
          <p:cNvPr id="8" name="Diagram 7">
            <a:extLst>
              <a:ext uri="{FF2B5EF4-FFF2-40B4-BE49-F238E27FC236}">
                <a16:creationId xmlns:a16="http://schemas.microsoft.com/office/drawing/2014/main" id="{17A994BC-026B-48AF-BBFF-05B8312CF8EE}"/>
              </a:ext>
            </a:extLst>
          </p:cNvPr>
          <p:cNvGraphicFramePr/>
          <p:nvPr>
            <p:extLst/>
          </p:nvPr>
        </p:nvGraphicFramePr>
        <p:xfrm>
          <a:off x="1381889" y="2943895"/>
          <a:ext cx="10296305" cy="463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descr="Image result for heart">
            <a:extLst>
              <a:ext uri="{FF2B5EF4-FFF2-40B4-BE49-F238E27FC236}">
                <a16:creationId xmlns:a16="http://schemas.microsoft.com/office/drawing/2014/main" id="{FC2303BD-A660-4B96-8A1E-959F400CF8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331129">
            <a:off x="752606" y="3833561"/>
            <a:ext cx="2455947" cy="28557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lung">
            <a:extLst>
              <a:ext uri="{FF2B5EF4-FFF2-40B4-BE49-F238E27FC236}">
                <a16:creationId xmlns:a16="http://schemas.microsoft.com/office/drawing/2014/main" id="{93F18E5C-0BB4-48F4-B9C9-ECFAA2B938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7557" r="8959"/>
          <a:stretch/>
        </p:blipFill>
        <p:spPr bwMode="auto">
          <a:xfrm rot="968801">
            <a:off x="9428193" y="3868549"/>
            <a:ext cx="2673179" cy="240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55718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275A5C7-6A51-4ED5-B3AE-2C10DC8D94A4}"/>
              </a:ext>
            </a:extLst>
          </p:cNvPr>
          <p:cNvGraphicFramePr/>
          <p:nvPr>
            <p:extLst/>
          </p:nvPr>
        </p:nvGraphicFramePr>
        <p:xfrm>
          <a:off x="553452" y="-232044"/>
          <a:ext cx="11859881" cy="7906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descr="A picture containing text&#10;&#10;Description automatically generated">
            <a:extLst>
              <a:ext uri="{FF2B5EF4-FFF2-40B4-BE49-F238E27FC236}">
                <a16:creationId xmlns:a16="http://schemas.microsoft.com/office/drawing/2014/main" id="{6B174952-E424-4B9D-9959-3601B7D076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1844" y="0"/>
            <a:ext cx="2446620" cy="2607293"/>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548EB3B5-D2A0-46B4-B52E-F44978C338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3185" y="5727622"/>
            <a:ext cx="1984495" cy="2225082"/>
          </a:xfrm>
          <a:prstGeom prst="rect">
            <a:avLst/>
          </a:prstGeom>
        </p:spPr>
      </p:pic>
      <p:pic>
        <p:nvPicPr>
          <p:cNvPr id="12" name="Picture 11" descr="A picture containing indoor, person&#10;&#10;Description automatically generated">
            <a:extLst>
              <a:ext uri="{FF2B5EF4-FFF2-40B4-BE49-F238E27FC236}">
                <a16:creationId xmlns:a16="http://schemas.microsoft.com/office/drawing/2014/main" id="{6F6EA077-F3A1-4859-A92C-79AC4AB15D4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0328" y="6132622"/>
            <a:ext cx="3992948" cy="2644330"/>
          </a:xfrm>
          <a:prstGeom prst="rect">
            <a:avLst/>
          </a:prstGeom>
        </p:spPr>
      </p:pic>
      <p:pic>
        <p:nvPicPr>
          <p:cNvPr id="1026" name="Picture 2" descr="http://3.bp.blogspot.com/-4PDw_EFsuO8/TyhoOdvi9bI/AAAAAAAAATQ/E8IsxJuQZn4/s1600/RATS.JPG">
            <a:extLst>
              <a:ext uri="{FF2B5EF4-FFF2-40B4-BE49-F238E27FC236}">
                <a16:creationId xmlns:a16="http://schemas.microsoft.com/office/drawing/2014/main" id="{B554394E-3F36-4CBE-A087-D1095CCDC50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18209" y="122075"/>
            <a:ext cx="3663675" cy="2363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122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9317A98-6841-4CD3-83D1-C7F9F732A416}"/>
                                            </p:graphicEl>
                                          </p:spTgt>
                                        </p:tgtEl>
                                        <p:attrNameLst>
                                          <p:attrName>style.visibility</p:attrName>
                                        </p:attrNameLst>
                                      </p:cBhvr>
                                      <p:to>
                                        <p:strVal val="visible"/>
                                      </p:to>
                                    </p:set>
                                    <p:animEffect transition="in" filter="fade">
                                      <p:cBhvr>
                                        <p:cTn id="7" dur="500"/>
                                        <p:tgtEl>
                                          <p:spTgt spid="5">
                                            <p:graphicEl>
                                              <a:dgm id="{79317A98-6841-4CD3-83D1-C7F9F732A41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BABBE2CF-073B-40E2-9FA3-0A08DAEBC231}"/>
                                            </p:graphicEl>
                                          </p:spTgt>
                                        </p:tgtEl>
                                        <p:attrNameLst>
                                          <p:attrName>style.visibility</p:attrName>
                                        </p:attrNameLst>
                                      </p:cBhvr>
                                      <p:to>
                                        <p:strVal val="visible"/>
                                      </p:to>
                                    </p:set>
                                    <p:animEffect transition="in" filter="fade">
                                      <p:cBhvr>
                                        <p:cTn id="10" dur="500"/>
                                        <p:tgtEl>
                                          <p:spTgt spid="5">
                                            <p:graphicEl>
                                              <a:dgm id="{BABBE2CF-073B-40E2-9FA3-0A08DAEBC231}"/>
                                            </p:graphic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DA4B5A03-6FE4-42F6-88B9-632B550626C4}"/>
                                            </p:graphicEl>
                                          </p:spTgt>
                                        </p:tgtEl>
                                        <p:attrNameLst>
                                          <p:attrName>style.visibility</p:attrName>
                                        </p:attrNameLst>
                                      </p:cBhvr>
                                      <p:to>
                                        <p:strVal val="visible"/>
                                      </p:to>
                                    </p:set>
                                    <p:animEffect transition="in" filter="fade">
                                      <p:cBhvr>
                                        <p:cTn id="18" dur="500"/>
                                        <p:tgtEl>
                                          <p:spTgt spid="5">
                                            <p:graphicEl>
                                              <a:dgm id="{DA4B5A03-6FE4-42F6-88B9-632B550626C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04077AC1-6937-477D-B902-5A42F5901D0B}"/>
                                            </p:graphicEl>
                                          </p:spTgt>
                                        </p:tgtEl>
                                        <p:attrNameLst>
                                          <p:attrName>style.visibility</p:attrName>
                                        </p:attrNameLst>
                                      </p:cBhvr>
                                      <p:to>
                                        <p:strVal val="visible"/>
                                      </p:to>
                                    </p:set>
                                    <p:animEffect transition="in" filter="fade">
                                      <p:cBhvr>
                                        <p:cTn id="21" dur="500"/>
                                        <p:tgtEl>
                                          <p:spTgt spid="5">
                                            <p:graphicEl>
                                              <a:dgm id="{04077AC1-6937-477D-B902-5A42F5901D0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C449F6C7-3054-4D1A-B702-483D03E54170}"/>
                                            </p:graphicEl>
                                          </p:spTgt>
                                        </p:tgtEl>
                                        <p:attrNameLst>
                                          <p:attrName>style.visibility</p:attrName>
                                        </p:attrNameLst>
                                      </p:cBhvr>
                                      <p:to>
                                        <p:strVal val="visible"/>
                                      </p:to>
                                    </p:set>
                                    <p:animEffect transition="in" filter="fade">
                                      <p:cBhvr>
                                        <p:cTn id="26" dur="500"/>
                                        <p:tgtEl>
                                          <p:spTgt spid="5">
                                            <p:graphicEl>
                                              <a:dgm id="{C449F6C7-3054-4D1A-B702-483D03E54170}"/>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AF49C795-8B39-4BCF-A1C6-96A802AB3078}"/>
                                            </p:graphicEl>
                                          </p:spTgt>
                                        </p:tgtEl>
                                        <p:attrNameLst>
                                          <p:attrName>style.visibility</p:attrName>
                                        </p:attrNameLst>
                                      </p:cBhvr>
                                      <p:to>
                                        <p:strVal val="visible"/>
                                      </p:to>
                                    </p:set>
                                    <p:animEffect transition="in" filter="fade">
                                      <p:cBhvr>
                                        <p:cTn id="31" dur="500"/>
                                        <p:tgtEl>
                                          <p:spTgt spid="5">
                                            <p:graphicEl>
                                              <a:dgm id="{AF49C795-8B39-4BCF-A1C6-96A802AB3078}"/>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C896E8A-2282-4037-BB31-AFD3B1E9C1D6}"/>
                                            </p:graphicEl>
                                          </p:spTgt>
                                        </p:tgtEl>
                                        <p:attrNameLst>
                                          <p:attrName>style.visibility</p:attrName>
                                        </p:attrNameLst>
                                      </p:cBhvr>
                                      <p:to>
                                        <p:strVal val="visible"/>
                                      </p:to>
                                    </p:set>
                                    <p:animEffect transition="in" filter="fade">
                                      <p:cBhvr>
                                        <p:cTn id="34" dur="500"/>
                                        <p:tgtEl>
                                          <p:spTgt spid="5">
                                            <p:graphicEl>
                                              <a:dgm id="{5C896E8A-2282-4037-BB31-AFD3B1E9C1D6}"/>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59937230-8B6D-4380-8F74-BFA8A0C9B447}"/>
                                            </p:graphicEl>
                                          </p:spTgt>
                                        </p:tgtEl>
                                        <p:attrNameLst>
                                          <p:attrName>style.visibility</p:attrName>
                                        </p:attrNameLst>
                                      </p:cBhvr>
                                      <p:to>
                                        <p:strVal val="visible"/>
                                      </p:to>
                                    </p:set>
                                    <p:animEffect transition="in" filter="fade">
                                      <p:cBhvr>
                                        <p:cTn id="39" dur="500"/>
                                        <p:tgtEl>
                                          <p:spTgt spid="5">
                                            <p:graphicEl>
                                              <a:dgm id="{59937230-8B6D-4380-8F74-BFA8A0C9B447}"/>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C26F82E6-0938-4588-A2F1-435EC89161DF}"/>
                                            </p:graphicEl>
                                          </p:spTgt>
                                        </p:tgtEl>
                                        <p:attrNameLst>
                                          <p:attrName>style.visibility</p:attrName>
                                        </p:attrNameLst>
                                      </p:cBhvr>
                                      <p:to>
                                        <p:strVal val="visible"/>
                                      </p:to>
                                    </p:set>
                                    <p:animEffect transition="in" filter="fade">
                                      <p:cBhvr>
                                        <p:cTn id="44" dur="500"/>
                                        <p:tgtEl>
                                          <p:spTgt spid="5">
                                            <p:graphicEl>
                                              <a:dgm id="{C26F82E6-0938-4588-A2F1-435EC89161DF}"/>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5CC5B52D-B27A-4E25-8A90-5BCBFC44723F}"/>
                                            </p:graphicEl>
                                          </p:spTgt>
                                        </p:tgtEl>
                                        <p:attrNameLst>
                                          <p:attrName>style.visibility</p:attrName>
                                        </p:attrNameLst>
                                      </p:cBhvr>
                                      <p:to>
                                        <p:strVal val="visible"/>
                                      </p:to>
                                    </p:set>
                                    <p:animEffect transition="in" filter="fade">
                                      <p:cBhvr>
                                        <p:cTn id="47" dur="500"/>
                                        <p:tgtEl>
                                          <p:spTgt spid="5">
                                            <p:graphicEl>
                                              <a:dgm id="{5CC5B52D-B27A-4E25-8A90-5BCBFC44723F}"/>
                                            </p:graphic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9" presetClass="emph" presetSubtype="0" grpId="1" nodeType="withEffect">
                                  <p:stCondLst>
                                    <p:cond delay="0"/>
                                  </p:stCondLst>
                                  <p:childTnLst>
                                    <p:set>
                                      <p:cBhvr>
                                        <p:cTn id="52" dur="indefinite"/>
                                        <p:tgtEl>
                                          <p:spTgt spid="5">
                                            <p:graphicEl>
                                              <a:dgm id="{79317A98-6841-4CD3-83D1-C7F9F732A416}"/>
                                            </p:graphicEl>
                                          </p:spTgt>
                                        </p:tgtEl>
                                        <p:attrNameLst>
                                          <p:attrName>style.opacity</p:attrName>
                                        </p:attrNameLst>
                                      </p:cBhvr>
                                      <p:to>
                                        <p:strVal val="0.5"/>
                                      </p:to>
                                    </p:set>
                                    <p:animEffect filter="image" prLst="opacity: 0.5">
                                      <p:cBhvr rctx="IE">
                                        <p:cTn id="53" dur="indefinite"/>
                                        <p:tgtEl>
                                          <p:spTgt spid="5">
                                            <p:graphicEl>
                                              <a:dgm id="{79317A98-6841-4CD3-83D1-C7F9F732A416}"/>
                                            </p:graphicEl>
                                          </p:spTgt>
                                        </p:tgtEl>
                                      </p:cBhvr>
                                    </p:animEffect>
                                  </p:childTnLst>
                                </p:cTn>
                              </p:par>
                              <p:par>
                                <p:cTn id="54" presetID="9" presetClass="emph" presetSubtype="0" grpId="1" nodeType="withEffect">
                                  <p:stCondLst>
                                    <p:cond delay="0"/>
                                  </p:stCondLst>
                                  <p:childTnLst>
                                    <p:set>
                                      <p:cBhvr>
                                        <p:cTn id="55" dur="indefinite"/>
                                        <p:tgtEl>
                                          <p:spTgt spid="5">
                                            <p:graphicEl>
                                              <a:dgm id="{BABBE2CF-073B-40E2-9FA3-0A08DAEBC231}"/>
                                            </p:graphicEl>
                                          </p:spTgt>
                                        </p:tgtEl>
                                        <p:attrNameLst>
                                          <p:attrName>style.opacity</p:attrName>
                                        </p:attrNameLst>
                                      </p:cBhvr>
                                      <p:to>
                                        <p:strVal val="0.5"/>
                                      </p:to>
                                    </p:set>
                                    <p:animEffect filter="image" prLst="opacity: 0.5">
                                      <p:cBhvr rctx="IE">
                                        <p:cTn id="56" dur="indefinite"/>
                                        <p:tgtEl>
                                          <p:spTgt spid="5">
                                            <p:graphicEl>
                                              <a:dgm id="{BABBE2CF-073B-40E2-9FA3-0A08DAEBC231}"/>
                                            </p:graphicEl>
                                          </p:spTgt>
                                        </p:tgtEl>
                                      </p:cBhvr>
                                    </p:animEffect>
                                  </p:childTnLst>
                                </p:cTn>
                              </p:par>
                              <p:par>
                                <p:cTn id="57" presetID="9" presetClass="emph" presetSubtype="0" grpId="1" nodeType="withEffect">
                                  <p:stCondLst>
                                    <p:cond delay="0"/>
                                  </p:stCondLst>
                                  <p:childTnLst>
                                    <p:set>
                                      <p:cBhvr>
                                        <p:cTn id="58" dur="indefinite"/>
                                        <p:tgtEl>
                                          <p:spTgt spid="5">
                                            <p:graphicEl>
                                              <a:dgm id="{DA4B5A03-6FE4-42F6-88B9-632B550626C4}"/>
                                            </p:graphicEl>
                                          </p:spTgt>
                                        </p:tgtEl>
                                        <p:attrNameLst>
                                          <p:attrName>style.opacity</p:attrName>
                                        </p:attrNameLst>
                                      </p:cBhvr>
                                      <p:to>
                                        <p:strVal val="0.5"/>
                                      </p:to>
                                    </p:set>
                                    <p:animEffect filter="image" prLst="opacity: 0.5">
                                      <p:cBhvr rctx="IE">
                                        <p:cTn id="59" dur="indefinite"/>
                                        <p:tgtEl>
                                          <p:spTgt spid="5">
                                            <p:graphicEl>
                                              <a:dgm id="{DA4B5A03-6FE4-42F6-88B9-632B550626C4}"/>
                                            </p:graphicEl>
                                          </p:spTgt>
                                        </p:tgtEl>
                                      </p:cBhvr>
                                    </p:animEffect>
                                  </p:childTnLst>
                                </p:cTn>
                              </p:par>
                              <p:par>
                                <p:cTn id="60" presetID="9" presetClass="emph" presetSubtype="0" grpId="1" nodeType="withEffect">
                                  <p:stCondLst>
                                    <p:cond delay="0"/>
                                  </p:stCondLst>
                                  <p:childTnLst>
                                    <p:set>
                                      <p:cBhvr>
                                        <p:cTn id="61" dur="indefinite"/>
                                        <p:tgtEl>
                                          <p:spTgt spid="5">
                                            <p:graphicEl>
                                              <a:dgm id="{04077AC1-6937-477D-B902-5A42F5901D0B}"/>
                                            </p:graphicEl>
                                          </p:spTgt>
                                        </p:tgtEl>
                                        <p:attrNameLst>
                                          <p:attrName>style.opacity</p:attrName>
                                        </p:attrNameLst>
                                      </p:cBhvr>
                                      <p:to>
                                        <p:strVal val="0.5"/>
                                      </p:to>
                                    </p:set>
                                    <p:animEffect filter="image" prLst="opacity: 0.5">
                                      <p:cBhvr rctx="IE">
                                        <p:cTn id="62" dur="indefinite"/>
                                        <p:tgtEl>
                                          <p:spTgt spid="5">
                                            <p:graphicEl>
                                              <a:dgm id="{04077AC1-6937-477D-B902-5A42F5901D0B}"/>
                                            </p:graphicEl>
                                          </p:spTgt>
                                        </p:tgtEl>
                                      </p:cBhvr>
                                    </p:animEffect>
                                  </p:childTnLst>
                                </p:cTn>
                              </p:par>
                              <p:par>
                                <p:cTn id="63" presetID="9" presetClass="emph" presetSubtype="0" grpId="1" nodeType="withEffect">
                                  <p:stCondLst>
                                    <p:cond delay="0"/>
                                  </p:stCondLst>
                                  <p:childTnLst>
                                    <p:set>
                                      <p:cBhvr>
                                        <p:cTn id="64" dur="indefinite"/>
                                        <p:tgtEl>
                                          <p:spTgt spid="5">
                                            <p:graphicEl>
                                              <a:dgm id="{C449F6C7-3054-4D1A-B702-483D03E54170}"/>
                                            </p:graphicEl>
                                          </p:spTgt>
                                        </p:tgtEl>
                                        <p:attrNameLst>
                                          <p:attrName>style.opacity</p:attrName>
                                        </p:attrNameLst>
                                      </p:cBhvr>
                                      <p:to>
                                        <p:strVal val="0.5"/>
                                      </p:to>
                                    </p:set>
                                    <p:animEffect filter="image" prLst="opacity: 0.5">
                                      <p:cBhvr rctx="IE">
                                        <p:cTn id="65" dur="indefinite"/>
                                        <p:tgtEl>
                                          <p:spTgt spid="5">
                                            <p:graphicEl>
                                              <a:dgm id="{C449F6C7-3054-4D1A-B702-483D03E54170}"/>
                                            </p:graphicEl>
                                          </p:spTgt>
                                        </p:tgtEl>
                                      </p:cBhvr>
                                    </p:animEffect>
                                  </p:childTnLst>
                                </p:cTn>
                              </p:par>
                              <p:par>
                                <p:cTn id="66" presetID="9" presetClass="emph" presetSubtype="0" grpId="1" nodeType="withEffect">
                                  <p:stCondLst>
                                    <p:cond delay="0"/>
                                  </p:stCondLst>
                                  <p:childTnLst>
                                    <p:set>
                                      <p:cBhvr>
                                        <p:cTn id="67" dur="indefinite"/>
                                        <p:tgtEl>
                                          <p:spTgt spid="5">
                                            <p:graphicEl>
                                              <a:dgm id="{AF49C795-8B39-4BCF-A1C6-96A802AB3078}"/>
                                            </p:graphicEl>
                                          </p:spTgt>
                                        </p:tgtEl>
                                        <p:attrNameLst>
                                          <p:attrName>style.opacity</p:attrName>
                                        </p:attrNameLst>
                                      </p:cBhvr>
                                      <p:to>
                                        <p:strVal val="0.5"/>
                                      </p:to>
                                    </p:set>
                                    <p:animEffect filter="image" prLst="opacity: 0.5">
                                      <p:cBhvr rctx="IE">
                                        <p:cTn id="68" dur="indefinite"/>
                                        <p:tgtEl>
                                          <p:spTgt spid="5">
                                            <p:graphicEl>
                                              <a:dgm id="{AF49C795-8B39-4BCF-A1C6-96A802AB3078}"/>
                                            </p:graphicEl>
                                          </p:spTgt>
                                        </p:tgtEl>
                                      </p:cBhvr>
                                    </p:animEffect>
                                  </p:childTnLst>
                                </p:cTn>
                              </p:par>
                              <p:par>
                                <p:cTn id="69" presetID="9" presetClass="emph" presetSubtype="0" grpId="1" nodeType="withEffect">
                                  <p:stCondLst>
                                    <p:cond delay="0"/>
                                  </p:stCondLst>
                                  <p:childTnLst>
                                    <p:set>
                                      <p:cBhvr>
                                        <p:cTn id="70" dur="indefinite"/>
                                        <p:tgtEl>
                                          <p:spTgt spid="5">
                                            <p:graphicEl>
                                              <a:dgm id="{5C896E8A-2282-4037-BB31-AFD3B1E9C1D6}"/>
                                            </p:graphicEl>
                                          </p:spTgt>
                                        </p:tgtEl>
                                        <p:attrNameLst>
                                          <p:attrName>style.opacity</p:attrName>
                                        </p:attrNameLst>
                                      </p:cBhvr>
                                      <p:to>
                                        <p:strVal val="0.5"/>
                                      </p:to>
                                    </p:set>
                                    <p:animEffect filter="image" prLst="opacity: 0.5">
                                      <p:cBhvr rctx="IE">
                                        <p:cTn id="71" dur="indefinite"/>
                                        <p:tgtEl>
                                          <p:spTgt spid="5">
                                            <p:graphicEl>
                                              <a:dgm id="{5C896E8A-2282-4037-BB31-AFD3B1E9C1D6}"/>
                                            </p:graphicEl>
                                          </p:spTgt>
                                        </p:tgtEl>
                                      </p:cBhvr>
                                    </p:animEffect>
                                  </p:childTnLst>
                                </p:cTn>
                              </p:par>
                              <p:par>
                                <p:cTn id="72" presetID="9" presetClass="emph" presetSubtype="0" nodeType="withEffect">
                                  <p:stCondLst>
                                    <p:cond delay="0"/>
                                  </p:stCondLst>
                                  <p:childTnLst>
                                    <p:set>
                                      <p:cBhvr>
                                        <p:cTn id="73" dur="indefinite"/>
                                        <p:tgtEl>
                                          <p:spTgt spid="12"/>
                                        </p:tgtEl>
                                        <p:attrNameLst>
                                          <p:attrName>style.opacity</p:attrName>
                                        </p:attrNameLst>
                                      </p:cBhvr>
                                      <p:to>
                                        <p:strVal val="0.5"/>
                                      </p:to>
                                    </p:set>
                                    <p:animEffect filter="image" prLst="opacity: 0.5">
                                      <p:cBhvr rctx="IE">
                                        <p:cTn id="74" dur="indefinite"/>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F02514D6-A615-4EC6-85C4-D384AD086565}"/>
                                            </p:graphicEl>
                                          </p:spTgt>
                                        </p:tgtEl>
                                        <p:attrNameLst>
                                          <p:attrName>style.visibility</p:attrName>
                                        </p:attrNameLst>
                                      </p:cBhvr>
                                      <p:to>
                                        <p:strVal val="visible"/>
                                      </p:to>
                                    </p:set>
                                    <p:animEffect transition="in" filter="fade">
                                      <p:cBhvr>
                                        <p:cTn id="79" dur="500"/>
                                        <p:tgtEl>
                                          <p:spTgt spid="5">
                                            <p:graphicEl>
                                              <a:dgm id="{F02514D6-A615-4EC6-85C4-D384AD086565}"/>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77F701B3-2668-4DDC-BA8C-961564A6B716}"/>
                                            </p:graphicEl>
                                          </p:spTgt>
                                        </p:tgtEl>
                                        <p:attrNameLst>
                                          <p:attrName>style.visibility</p:attrName>
                                        </p:attrNameLst>
                                      </p:cBhvr>
                                      <p:to>
                                        <p:strVal val="visible"/>
                                      </p:to>
                                    </p:set>
                                    <p:animEffect transition="in" filter="fade">
                                      <p:cBhvr>
                                        <p:cTn id="82" dur="500"/>
                                        <p:tgtEl>
                                          <p:spTgt spid="5">
                                            <p:graphicEl>
                                              <a:dgm id="{77F701B3-2668-4DDC-BA8C-961564A6B716}"/>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95743F9B-41FD-43C3-A8C9-D93DCBABE115}"/>
                                            </p:graphicEl>
                                          </p:spTgt>
                                        </p:tgtEl>
                                        <p:attrNameLst>
                                          <p:attrName>style.visibility</p:attrName>
                                        </p:attrNameLst>
                                      </p:cBhvr>
                                      <p:to>
                                        <p:strVal val="visible"/>
                                      </p:to>
                                    </p:set>
                                    <p:animEffect transition="in" filter="fade">
                                      <p:cBhvr>
                                        <p:cTn id="87" dur="500"/>
                                        <p:tgtEl>
                                          <p:spTgt spid="5">
                                            <p:graphicEl>
                                              <a:dgm id="{95743F9B-41FD-43C3-A8C9-D93DCBABE115}"/>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
                                            <p:graphicEl>
                                              <a:dgm id="{CE8D85B3-BA17-45E7-9976-70FC33FB9320}"/>
                                            </p:graphicEl>
                                          </p:spTgt>
                                        </p:tgtEl>
                                        <p:attrNameLst>
                                          <p:attrName>style.visibility</p:attrName>
                                        </p:attrNameLst>
                                      </p:cBhvr>
                                      <p:to>
                                        <p:strVal val="visible"/>
                                      </p:to>
                                    </p:set>
                                    <p:animEffect transition="in" filter="fade">
                                      <p:cBhvr>
                                        <p:cTn id="92" dur="500"/>
                                        <p:tgtEl>
                                          <p:spTgt spid="5">
                                            <p:graphicEl>
                                              <a:dgm id="{CE8D85B3-BA17-45E7-9976-70FC33FB9320}"/>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
                                            <p:graphicEl>
                                              <a:dgm id="{C52808B2-528B-40A5-9AB0-60FD92AAF507}"/>
                                            </p:graphicEl>
                                          </p:spTgt>
                                        </p:tgtEl>
                                        <p:attrNameLst>
                                          <p:attrName>style.visibility</p:attrName>
                                        </p:attrNameLst>
                                      </p:cBhvr>
                                      <p:to>
                                        <p:strVal val="visible"/>
                                      </p:to>
                                    </p:set>
                                    <p:animEffect transition="in" filter="fade">
                                      <p:cBhvr>
                                        <p:cTn id="95" dur="500"/>
                                        <p:tgtEl>
                                          <p:spTgt spid="5">
                                            <p:graphicEl>
                                              <a:dgm id="{C52808B2-528B-40A5-9AB0-60FD92AAF507}"/>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
                                            <p:graphicEl>
                                              <a:dgm id="{B81F6167-1992-441E-BF2C-D81BE97651D7}"/>
                                            </p:graphicEl>
                                          </p:spTgt>
                                        </p:tgtEl>
                                        <p:attrNameLst>
                                          <p:attrName>style.visibility</p:attrName>
                                        </p:attrNameLst>
                                      </p:cBhvr>
                                      <p:to>
                                        <p:strVal val="visible"/>
                                      </p:to>
                                    </p:set>
                                    <p:animEffect transition="in" filter="fade">
                                      <p:cBhvr>
                                        <p:cTn id="100" dur="500"/>
                                        <p:tgtEl>
                                          <p:spTgt spid="5">
                                            <p:graphicEl>
                                              <a:dgm id="{B81F6167-1992-441E-BF2C-D81BE97651D7}"/>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
                                            <p:graphicEl>
                                              <a:dgm id="{032DBA42-B08F-4CFB-A120-62875BDD8F52}"/>
                                            </p:graphicEl>
                                          </p:spTgt>
                                        </p:tgtEl>
                                        <p:attrNameLst>
                                          <p:attrName>style.visibility</p:attrName>
                                        </p:attrNameLst>
                                      </p:cBhvr>
                                      <p:to>
                                        <p:strVal val="visible"/>
                                      </p:to>
                                    </p:set>
                                    <p:animEffect transition="in" filter="fade">
                                      <p:cBhvr>
                                        <p:cTn id="105" dur="500"/>
                                        <p:tgtEl>
                                          <p:spTgt spid="5">
                                            <p:graphicEl>
                                              <a:dgm id="{032DBA42-B08F-4CFB-A120-62875BDD8F52}"/>
                                            </p:graphicEl>
                                          </p:spTgt>
                                        </p:tgtEl>
                                      </p:cBhvr>
                                    </p:animEffect>
                                  </p:childTnLst>
                                </p:cTn>
                              </p:par>
                              <p:par>
                                <p:cTn id="106" presetID="9" presetClass="emph" presetSubtype="0" grpId="1" nodeType="withEffect">
                                  <p:stCondLst>
                                    <p:cond delay="0"/>
                                  </p:stCondLst>
                                  <p:childTnLst>
                                    <p:set>
                                      <p:cBhvr>
                                        <p:cTn id="107" dur="indefinite"/>
                                        <p:tgtEl>
                                          <p:spTgt spid="5">
                                            <p:graphicEl>
                                              <a:dgm id="{59937230-8B6D-4380-8F74-BFA8A0C9B447}"/>
                                            </p:graphicEl>
                                          </p:spTgt>
                                        </p:tgtEl>
                                        <p:attrNameLst>
                                          <p:attrName>style.opacity</p:attrName>
                                        </p:attrNameLst>
                                      </p:cBhvr>
                                      <p:to>
                                        <p:strVal val="0.5"/>
                                      </p:to>
                                    </p:set>
                                    <p:animEffect filter="image" prLst="opacity: 0.5">
                                      <p:cBhvr rctx="IE">
                                        <p:cTn id="108" dur="indefinite"/>
                                        <p:tgtEl>
                                          <p:spTgt spid="5">
                                            <p:graphicEl>
                                              <a:dgm id="{59937230-8B6D-4380-8F74-BFA8A0C9B447}"/>
                                            </p:graphicEl>
                                          </p:spTgt>
                                        </p:tgtEl>
                                      </p:cBhvr>
                                    </p:animEffect>
                                  </p:childTnLst>
                                </p:cTn>
                              </p:par>
                              <p:par>
                                <p:cTn id="109" presetID="9" presetClass="emph" presetSubtype="0" grpId="1" nodeType="withEffect">
                                  <p:stCondLst>
                                    <p:cond delay="0"/>
                                  </p:stCondLst>
                                  <p:childTnLst>
                                    <p:set>
                                      <p:cBhvr>
                                        <p:cTn id="110" dur="indefinite"/>
                                        <p:tgtEl>
                                          <p:spTgt spid="5">
                                            <p:graphicEl>
                                              <a:dgm id="{C26F82E6-0938-4588-A2F1-435EC89161DF}"/>
                                            </p:graphicEl>
                                          </p:spTgt>
                                        </p:tgtEl>
                                        <p:attrNameLst>
                                          <p:attrName>style.opacity</p:attrName>
                                        </p:attrNameLst>
                                      </p:cBhvr>
                                      <p:to>
                                        <p:strVal val="0.5"/>
                                      </p:to>
                                    </p:set>
                                    <p:animEffect filter="image" prLst="opacity: 0.5">
                                      <p:cBhvr rctx="IE">
                                        <p:cTn id="111" dur="indefinite"/>
                                        <p:tgtEl>
                                          <p:spTgt spid="5">
                                            <p:graphicEl>
                                              <a:dgm id="{C26F82E6-0938-4588-A2F1-435EC89161DF}"/>
                                            </p:graphicEl>
                                          </p:spTgt>
                                        </p:tgtEl>
                                      </p:cBhvr>
                                    </p:animEffect>
                                  </p:childTnLst>
                                </p:cTn>
                              </p:par>
                              <p:par>
                                <p:cTn id="112" presetID="9" presetClass="emph" presetSubtype="0" grpId="1" nodeType="withEffect">
                                  <p:stCondLst>
                                    <p:cond delay="0"/>
                                  </p:stCondLst>
                                  <p:childTnLst>
                                    <p:set>
                                      <p:cBhvr>
                                        <p:cTn id="113" dur="indefinite"/>
                                        <p:tgtEl>
                                          <p:spTgt spid="5">
                                            <p:graphicEl>
                                              <a:dgm id="{5CC5B52D-B27A-4E25-8A90-5BCBFC44723F}"/>
                                            </p:graphicEl>
                                          </p:spTgt>
                                        </p:tgtEl>
                                        <p:attrNameLst>
                                          <p:attrName>style.opacity</p:attrName>
                                        </p:attrNameLst>
                                      </p:cBhvr>
                                      <p:to>
                                        <p:strVal val="0.5"/>
                                      </p:to>
                                    </p:set>
                                    <p:animEffect filter="image" prLst="opacity: 0.5">
                                      <p:cBhvr rctx="IE">
                                        <p:cTn id="114" dur="indefinite"/>
                                        <p:tgtEl>
                                          <p:spTgt spid="5">
                                            <p:graphicEl>
                                              <a:dgm id="{5CC5B52D-B27A-4E25-8A90-5BCBFC44723F}"/>
                                            </p:graphicEl>
                                          </p:spTgt>
                                        </p:tgtEl>
                                      </p:cBhvr>
                                    </p:animEffect>
                                  </p:childTnLst>
                                </p:cTn>
                              </p:par>
                              <p:par>
                                <p:cTn id="115" presetID="9" presetClass="emph" presetSubtype="0" grpId="1" nodeType="withEffect">
                                  <p:stCondLst>
                                    <p:cond delay="0"/>
                                  </p:stCondLst>
                                  <p:childTnLst>
                                    <p:set>
                                      <p:cBhvr>
                                        <p:cTn id="116" dur="indefinite"/>
                                        <p:tgtEl>
                                          <p:spTgt spid="5">
                                            <p:graphicEl>
                                              <a:dgm id="{F02514D6-A615-4EC6-85C4-D384AD086565}"/>
                                            </p:graphicEl>
                                          </p:spTgt>
                                        </p:tgtEl>
                                        <p:attrNameLst>
                                          <p:attrName>style.opacity</p:attrName>
                                        </p:attrNameLst>
                                      </p:cBhvr>
                                      <p:to>
                                        <p:strVal val="0.5"/>
                                      </p:to>
                                    </p:set>
                                    <p:animEffect filter="image" prLst="opacity: 0.5">
                                      <p:cBhvr rctx="IE">
                                        <p:cTn id="117" dur="indefinite"/>
                                        <p:tgtEl>
                                          <p:spTgt spid="5">
                                            <p:graphicEl>
                                              <a:dgm id="{F02514D6-A615-4EC6-85C4-D384AD086565}"/>
                                            </p:graphicEl>
                                          </p:spTgt>
                                        </p:tgtEl>
                                      </p:cBhvr>
                                    </p:animEffect>
                                  </p:childTnLst>
                                </p:cTn>
                              </p:par>
                              <p:par>
                                <p:cTn id="118" presetID="9" presetClass="emph" presetSubtype="0" grpId="1" nodeType="withEffect">
                                  <p:stCondLst>
                                    <p:cond delay="0"/>
                                  </p:stCondLst>
                                  <p:childTnLst>
                                    <p:set>
                                      <p:cBhvr>
                                        <p:cTn id="119" dur="indefinite"/>
                                        <p:tgtEl>
                                          <p:spTgt spid="5">
                                            <p:graphicEl>
                                              <a:dgm id="{77F701B3-2668-4DDC-BA8C-961564A6B716}"/>
                                            </p:graphicEl>
                                          </p:spTgt>
                                        </p:tgtEl>
                                        <p:attrNameLst>
                                          <p:attrName>style.opacity</p:attrName>
                                        </p:attrNameLst>
                                      </p:cBhvr>
                                      <p:to>
                                        <p:strVal val="0.5"/>
                                      </p:to>
                                    </p:set>
                                    <p:animEffect filter="image" prLst="opacity: 0.5">
                                      <p:cBhvr rctx="IE">
                                        <p:cTn id="120" dur="indefinite"/>
                                        <p:tgtEl>
                                          <p:spTgt spid="5">
                                            <p:graphicEl>
                                              <a:dgm id="{77F701B3-2668-4DDC-BA8C-961564A6B716}"/>
                                            </p:graphicEl>
                                          </p:spTgt>
                                        </p:tgtEl>
                                      </p:cBhvr>
                                    </p:animEffect>
                                  </p:childTnLst>
                                </p:cTn>
                              </p:par>
                              <p:par>
                                <p:cTn id="121" presetID="9" presetClass="emph" presetSubtype="0" grpId="1" nodeType="withEffect">
                                  <p:stCondLst>
                                    <p:cond delay="0"/>
                                  </p:stCondLst>
                                  <p:childTnLst>
                                    <p:set>
                                      <p:cBhvr>
                                        <p:cTn id="122" dur="indefinite"/>
                                        <p:tgtEl>
                                          <p:spTgt spid="5">
                                            <p:graphicEl>
                                              <a:dgm id="{95743F9B-41FD-43C3-A8C9-D93DCBABE115}"/>
                                            </p:graphicEl>
                                          </p:spTgt>
                                        </p:tgtEl>
                                        <p:attrNameLst>
                                          <p:attrName>style.opacity</p:attrName>
                                        </p:attrNameLst>
                                      </p:cBhvr>
                                      <p:to>
                                        <p:strVal val="0.5"/>
                                      </p:to>
                                    </p:set>
                                    <p:animEffect filter="image" prLst="opacity: 0.5">
                                      <p:cBhvr rctx="IE">
                                        <p:cTn id="123" dur="indefinite"/>
                                        <p:tgtEl>
                                          <p:spTgt spid="5">
                                            <p:graphicEl>
                                              <a:dgm id="{95743F9B-41FD-43C3-A8C9-D93DCBABE115}"/>
                                            </p:graphicEl>
                                          </p:spTgt>
                                        </p:tgtEl>
                                      </p:cBhvr>
                                    </p:animEffect>
                                  </p:childTnLst>
                                </p:cTn>
                              </p:par>
                              <p:par>
                                <p:cTn id="124" presetID="9" presetClass="emph" presetSubtype="0" grpId="1" nodeType="withEffect">
                                  <p:stCondLst>
                                    <p:cond delay="0"/>
                                  </p:stCondLst>
                                  <p:childTnLst>
                                    <p:set>
                                      <p:cBhvr>
                                        <p:cTn id="125" dur="indefinite"/>
                                        <p:tgtEl>
                                          <p:spTgt spid="5">
                                            <p:graphicEl>
                                              <a:dgm id="{CE8D85B3-BA17-45E7-9976-70FC33FB9320}"/>
                                            </p:graphicEl>
                                          </p:spTgt>
                                        </p:tgtEl>
                                        <p:attrNameLst>
                                          <p:attrName>style.opacity</p:attrName>
                                        </p:attrNameLst>
                                      </p:cBhvr>
                                      <p:to>
                                        <p:strVal val="0.5"/>
                                      </p:to>
                                    </p:set>
                                    <p:animEffect filter="image" prLst="opacity: 0.5">
                                      <p:cBhvr rctx="IE">
                                        <p:cTn id="126" dur="indefinite"/>
                                        <p:tgtEl>
                                          <p:spTgt spid="5">
                                            <p:graphicEl>
                                              <a:dgm id="{CE8D85B3-BA17-45E7-9976-70FC33FB9320}"/>
                                            </p:graphicEl>
                                          </p:spTgt>
                                        </p:tgtEl>
                                      </p:cBhvr>
                                    </p:animEffect>
                                  </p:childTnLst>
                                </p:cTn>
                              </p:par>
                              <p:par>
                                <p:cTn id="127" presetID="9" presetClass="emph" presetSubtype="0" nodeType="withEffect">
                                  <p:stCondLst>
                                    <p:cond delay="0"/>
                                  </p:stCondLst>
                                  <p:childTnLst>
                                    <p:set>
                                      <p:cBhvr>
                                        <p:cTn id="128" dur="indefinite"/>
                                        <p:tgtEl>
                                          <p:spTgt spid="1026"/>
                                        </p:tgtEl>
                                        <p:attrNameLst>
                                          <p:attrName>style.opacity</p:attrName>
                                        </p:attrNameLst>
                                      </p:cBhvr>
                                      <p:to>
                                        <p:strVal val="0.5"/>
                                      </p:to>
                                    </p:set>
                                    <p:animEffect filter="image" prLst="opacity: 0.5">
                                      <p:cBhvr rctx="IE">
                                        <p:cTn id="129" dur="indefinite"/>
                                        <p:tgtEl>
                                          <p:spTgt spid="1026"/>
                                        </p:tgtEl>
                                      </p:cBhvr>
                                    </p:animEffect>
                                  </p:childTnLst>
                                </p:cTn>
                              </p:par>
                              <p:par>
                                <p:cTn id="130" presetID="9" presetClass="emph" presetSubtype="0" grpId="1" nodeType="withEffect">
                                  <p:stCondLst>
                                    <p:cond delay="0"/>
                                  </p:stCondLst>
                                  <p:childTnLst>
                                    <p:set>
                                      <p:cBhvr>
                                        <p:cTn id="131" dur="indefinite"/>
                                        <p:tgtEl>
                                          <p:spTgt spid="5">
                                            <p:graphicEl>
                                              <a:dgm id="{C52808B2-528B-40A5-9AB0-60FD92AAF507}"/>
                                            </p:graphicEl>
                                          </p:spTgt>
                                        </p:tgtEl>
                                        <p:attrNameLst>
                                          <p:attrName>style.opacity</p:attrName>
                                        </p:attrNameLst>
                                      </p:cBhvr>
                                      <p:to>
                                        <p:strVal val="0.5"/>
                                      </p:to>
                                    </p:set>
                                    <p:animEffect filter="image" prLst="opacity: 0.5">
                                      <p:cBhvr rctx="IE">
                                        <p:cTn id="132" dur="indefinite"/>
                                        <p:tgtEl>
                                          <p:spTgt spid="5">
                                            <p:graphicEl>
                                              <a:dgm id="{C52808B2-528B-40A5-9AB0-60FD92AAF507}"/>
                                            </p:graphic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
                                            <p:graphicEl>
                                              <a:dgm id="{00050DD2-E816-474B-A883-BF61FA8C8B10}"/>
                                            </p:graphicEl>
                                          </p:spTgt>
                                        </p:tgtEl>
                                        <p:attrNameLst>
                                          <p:attrName>style.visibility</p:attrName>
                                        </p:attrNameLst>
                                      </p:cBhvr>
                                      <p:to>
                                        <p:strVal val="visible"/>
                                      </p:to>
                                    </p:set>
                                    <p:animEffect transition="in" filter="fade">
                                      <p:cBhvr>
                                        <p:cTn id="135" dur="500"/>
                                        <p:tgtEl>
                                          <p:spTgt spid="5">
                                            <p:graphicEl>
                                              <a:dgm id="{00050DD2-E816-474B-A883-BF61FA8C8B10}"/>
                                            </p:graphic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4"/>
                                        </p:tgtEl>
                                        <p:attrNameLst>
                                          <p:attrName>style.visibility</p:attrName>
                                        </p:attrNameLst>
                                      </p:cBhvr>
                                      <p:to>
                                        <p:strVal val="visible"/>
                                      </p:to>
                                    </p:set>
                                    <p:animEffect transition="in" filter="fade">
                                      <p:cBhvr>
                                        <p:cTn id="138" dur="500"/>
                                        <p:tgtEl>
                                          <p:spTgt spid="14"/>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5">
                                            <p:graphicEl>
                                              <a:dgm id="{7173107D-3BFA-4159-9E53-1BBF94EB5C75}"/>
                                            </p:graphicEl>
                                          </p:spTgt>
                                        </p:tgtEl>
                                        <p:attrNameLst>
                                          <p:attrName>style.visibility</p:attrName>
                                        </p:attrNameLst>
                                      </p:cBhvr>
                                      <p:to>
                                        <p:strVal val="visible"/>
                                      </p:to>
                                    </p:set>
                                    <p:animEffect transition="in" filter="fade">
                                      <p:cBhvr>
                                        <p:cTn id="143" dur="500"/>
                                        <p:tgtEl>
                                          <p:spTgt spid="5">
                                            <p:graphicEl>
                                              <a:dgm id="{7173107D-3BFA-4159-9E53-1BBF94EB5C75}"/>
                                            </p:graphic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
                                            <p:graphicEl>
                                              <a:dgm id="{71514674-7B0B-4132-BE62-D4429B7CDE2C}"/>
                                            </p:graphicEl>
                                          </p:spTgt>
                                        </p:tgtEl>
                                        <p:attrNameLst>
                                          <p:attrName>style.visibility</p:attrName>
                                        </p:attrNameLst>
                                      </p:cBhvr>
                                      <p:to>
                                        <p:strVal val="visible"/>
                                      </p:to>
                                    </p:set>
                                    <p:animEffect transition="in" filter="fade">
                                      <p:cBhvr>
                                        <p:cTn id="146" dur="500"/>
                                        <p:tgtEl>
                                          <p:spTgt spid="5">
                                            <p:graphicEl>
                                              <a:dgm id="{71514674-7B0B-4132-BE62-D4429B7CDE2C}"/>
                                            </p:graphicEl>
                                          </p:spTgt>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5">
                                            <p:graphicEl>
                                              <a:dgm id="{3C990B68-130F-4462-9F61-9DCDDB8AA22D}"/>
                                            </p:graphicEl>
                                          </p:spTgt>
                                        </p:tgtEl>
                                        <p:attrNameLst>
                                          <p:attrName>style.visibility</p:attrName>
                                        </p:attrNameLst>
                                      </p:cBhvr>
                                      <p:to>
                                        <p:strVal val="visible"/>
                                      </p:to>
                                    </p:set>
                                    <p:animEffect transition="in" filter="fade">
                                      <p:cBhvr>
                                        <p:cTn id="151" dur="500"/>
                                        <p:tgtEl>
                                          <p:spTgt spid="5">
                                            <p:graphicEl>
                                              <a:dgm id="{3C990B68-130F-4462-9F61-9DCDDB8AA22D}"/>
                                            </p:graphic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5">
                                            <p:graphicEl>
                                              <a:dgm id="{012FE5FF-9023-4819-B5C6-F464F9EAD472}"/>
                                            </p:graphicEl>
                                          </p:spTgt>
                                        </p:tgtEl>
                                        <p:attrNameLst>
                                          <p:attrName>style.visibility</p:attrName>
                                        </p:attrNameLst>
                                      </p:cBhvr>
                                      <p:to>
                                        <p:strVal val="visible"/>
                                      </p:to>
                                    </p:set>
                                    <p:animEffect transition="in" filter="fade">
                                      <p:cBhvr>
                                        <p:cTn id="156" dur="500"/>
                                        <p:tgtEl>
                                          <p:spTgt spid="5">
                                            <p:graphicEl>
                                              <a:dgm id="{012FE5FF-9023-4819-B5C6-F464F9EAD472}"/>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
                                            <p:graphicEl>
                                              <a:dgm id="{AC227152-3CAC-45F8-AA6C-077A38550CCD}"/>
                                            </p:graphicEl>
                                          </p:spTgt>
                                        </p:tgtEl>
                                        <p:attrNameLst>
                                          <p:attrName>style.visibility</p:attrName>
                                        </p:attrNameLst>
                                      </p:cBhvr>
                                      <p:to>
                                        <p:strVal val="visible"/>
                                      </p:to>
                                    </p:set>
                                    <p:animEffect transition="in" filter="fade">
                                      <p:cBhvr>
                                        <p:cTn id="159" dur="500"/>
                                        <p:tgtEl>
                                          <p:spTgt spid="5">
                                            <p:graphicEl>
                                              <a:dgm id="{AC227152-3CAC-45F8-AA6C-077A38550CCD}"/>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5">
                                            <p:graphicEl>
                                              <a:dgm id="{5810F5E3-0B28-479F-91B9-553DD2CE9528}"/>
                                            </p:graphicEl>
                                          </p:spTgt>
                                        </p:tgtEl>
                                        <p:attrNameLst>
                                          <p:attrName>style.visibility</p:attrName>
                                        </p:attrNameLst>
                                      </p:cBhvr>
                                      <p:to>
                                        <p:strVal val="visible"/>
                                      </p:to>
                                    </p:set>
                                    <p:animEffect transition="in" filter="fade">
                                      <p:cBhvr>
                                        <p:cTn id="164" dur="500"/>
                                        <p:tgtEl>
                                          <p:spTgt spid="5">
                                            <p:graphicEl>
                                              <a:dgm id="{5810F5E3-0B28-479F-91B9-553DD2CE9528}"/>
                                            </p:graphicEl>
                                          </p:spTgt>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5">
                                            <p:graphicEl>
                                              <a:dgm id="{A4F98E3C-724C-42B2-B056-1A2FDB643C56}"/>
                                            </p:graphicEl>
                                          </p:spTgt>
                                        </p:tgtEl>
                                        <p:attrNameLst>
                                          <p:attrName>style.visibility</p:attrName>
                                        </p:attrNameLst>
                                      </p:cBhvr>
                                      <p:to>
                                        <p:strVal val="visible"/>
                                      </p:to>
                                    </p:set>
                                    <p:animEffect transition="in" filter="fade">
                                      <p:cBhvr>
                                        <p:cTn id="169" dur="500"/>
                                        <p:tgtEl>
                                          <p:spTgt spid="5">
                                            <p:graphicEl>
                                              <a:dgm id="{A4F98E3C-724C-42B2-B056-1A2FDB643C56}"/>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5">
                                            <p:graphicEl>
                                              <a:dgm id="{8E51D87E-2A2D-4A85-8FDC-23AEE0ACBDC7}"/>
                                            </p:graphicEl>
                                          </p:spTgt>
                                        </p:tgtEl>
                                        <p:attrNameLst>
                                          <p:attrName>style.visibility</p:attrName>
                                        </p:attrNameLst>
                                      </p:cBhvr>
                                      <p:to>
                                        <p:strVal val="visible"/>
                                      </p:to>
                                    </p:set>
                                    <p:animEffect transition="in" filter="fade">
                                      <p:cBhvr>
                                        <p:cTn id="172" dur="500"/>
                                        <p:tgtEl>
                                          <p:spTgt spid="5">
                                            <p:graphicEl>
                                              <a:dgm id="{8E51D87E-2A2D-4A85-8FDC-23AEE0ACBDC7}"/>
                                            </p:graphicEl>
                                          </p:spTgt>
                                        </p:tgtEl>
                                      </p:cBhvr>
                                    </p:animEffect>
                                  </p:childTnLst>
                                </p:cTn>
                              </p:par>
                              <p:par>
                                <p:cTn id="173" presetID="9" presetClass="emph" presetSubtype="0" grpId="1" nodeType="withEffect">
                                  <p:stCondLst>
                                    <p:cond delay="0"/>
                                  </p:stCondLst>
                                  <p:childTnLst>
                                    <p:set>
                                      <p:cBhvr>
                                        <p:cTn id="174" dur="indefinite"/>
                                        <p:tgtEl>
                                          <p:spTgt spid="5">
                                            <p:graphicEl>
                                              <a:dgm id="{B81F6167-1992-441E-BF2C-D81BE97651D7}"/>
                                            </p:graphicEl>
                                          </p:spTgt>
                                        </p:tgtEl>
                                        <p:attrNameLst>
                                          <p:attrName>style.opacity</p:attrName>
                                        </p:attrNameLst>
                                      </p:cBhvr>
                                      <p:to>
                                        <p:strVal val="0.5"/>
                                      </p:to>
                                    </p:set>
                                    <p:animEffect filter="image" prLst="opacity: 0.5">
                                      <p:cBhvr rctx="IE">
                                        <p:cTn id="175" dur="indefinite"/>
                                        <p:tgtEl>
                                          <p:spTgt spid="5">
                                            <p:graphicEl>
                                              <a:dgm id="{B81F6167-1992-441E-BF2C-D81BE97651D7}"/>
                                            </p:graphicEl>
                                          </p:spTgt>
                                        </p:tgtEl>
                                      </p:cBhvr>
                                    </p:animEffect>
                                  </p:childTnLst>
                                </p:cTn>
                              </p:par>
                              <p:par>
                                <p:cTn id="176" presetID="9" presetClass="emph" presetSubtype="0" grpId="1" nodeType="withEffect">
                                  <p:stCondLst>
                                    <p:cond delay="0"/>
                                  </p:stCondLst>
                                  <p:childTnLst>
                                    <p:set>
                                      <p:cBhvr>
                                        <p:cTn id="177" dur="indefinite"/>
                                        <p:tgtEl>
                                          <p:spTgt spid="5">
                                            <p:graphicEl>
                                              <a:dgm id="{032DBA42-B08F-4CFB-A120-62875BDD8F52}"/>
                                            </p:graphicEl>
                                          </p:spTgt>
                                        </p:tgtEl>
                                        <p:attrNameLst>
                                          <p:attrName>style.opacity</p:attrName>
                                        </p:attrNameLst>
                                      </p:cBhvr>
                                      <p:to>
                                        <p:strVal val="0.5"/>
                                      </p:to>
                                    </p:set>
                                    <p:animEffect filter="image" prLst="opacity: 0.5">
                                      <p:cBhvr rctx="IE">
                                        <p:cTn id="178" dur="indefinite"/>
                                        <p:tgtEl>
                                          <p:spTgt spid="5">
                                            <p:graphicEl>
                                              <a:dgm id="{032DBA42-B08F-4CFB-A120-62875BDD8F52}"/>
                                            </p:graphicEl>
                                          </p:spTgt>
                                        </p:tgtEl>
                                      </p:cBhvr>
                                    </p:animEffect>
                                  </p:childTnLst>
                                </p:cTn>
                              </p:par>
                              <p:par>
                                <p:cTn id="179" presetID="9" presetClass="emph" presetSubtype="0" grpId="1" nodeType="withEffect">
                                  <p:stCondLst>
                                    <p:cond delay="0"/>
                                  </p:stCondLst>
                                  <p:childTnLst>
                                    <p:set>
                                      <p:cBhvr>
                                        <p:cTn id="180" dur="indefinite"/>
                                        <p:tgtEl>
                                          <p:spTgt spid="5">
                                            <p:graphicEl>
                                              <a:dgm id="{00050DD2-E816-474B-A883-BF61FA8C8B10}"/>
                                            </p:graphicEl>
                                          </p:spTgt>
                                        </p:tgtEl>
                                        <p:attrNameLst>
                                          <p:attrName>style.opacity</p:attrName>
                                        </p:attrNameLst>
                                      </p:cBhvr>
                                      <p:to>
                                        <p:strVal val="0.5"/>
                                      </p:to>
                                    </p:set>
                                    <p:animEffect filter="image" prLst="opacity: 0.5">
                                      <p:cBhvr rctx="IE">
                                        <p:cTn id="181" dur="indefinite"/>
                                        <p:tgtEl>
                                          <p:spTgt spid="5">
                                            <p:graphicEl>
                                              <a:dgm id="{00050DD2-E816-474B-A883-BF61FA8C8B10}"/>
                                            </p:graphicEl>
                                          </p:spTgt>
                                        </p:tgtEl>
                                      </p:cBhvr>
                                    </p:animEffect>
                                  </p:childTnLst>
                                </p:cTn>
                              </p:par>
                              <p:par>
                                <p:cTn id="182" presetID="9" presetClass="emph" presetSubtype="0" grpId="1" nodeType="withEffect">
                                  <p:stCondLst>
                                    <p:cond delay="0"/>
                                  </p:stCondLst>
                                  <p:childTnLst>
                                    <p:set>
                                      <p:cBhvr>
                                        <p:cTn id="183" dur="indefinite"/>
                                        <p:tgtEl>
                                          <p:spTgt spid="5">
                                            <p:graphicEl>
                                              <a:dgm id="{7173107D-3BFA-4159-9E53-1BBF94EB5C75}"/>
                                            </p:graphicEl>
                                          </p:spTgt>
                                        </p:tgtEl>
                                        <p:attrNameLst>
                                          <p:attrName>style.opacity</p:attrName>
                                        </p:attrNameLst>
                                      </p:cBhvr>
                                      <p:to>
                                        <p:strVal val="0.5"/>
                                      </p:to>
                                    </p:set>
                                    <p:animEffect filter="image" prLst="opacity: 0.5">
                                      <p:cBhvr rctx="IE">
                                        <p:cTn id="184" dur="indefinite"/>
                                        <p:tgtEl>
                                          <p:spTgt spid="5">
                                            <p:graphicEl>
                                              <a:dgm id="{7173107D-3BFA-4159-9E53-1BBF94EB5C75}"/>
                                            </p:graphicEl>
                                          </p:spTgt>
                                        </p:tgtEl>
                                      </p:cBhvr>
                                    </p:animEffect>
                                  </p:childTnLst>
                                </p:cTn>
                              </p:par>
                              <p:par>
                                <p:cTn id="185" presetID="9" presetClass="emph" presetSubtype="0" grpId="1" nodeType="withEffect">
                                  <p:stCondLst>
                                    <p:cond delay="0"/>
                                  </p:stCondLst>
                                  <p:childTnLst>
                                    <p:set>
                                      <p:cBhvr>
                                        <p:cTn id="186" dur="indefinite"/>
                                        <p:tgtEl>
                                          <p:spTgt spid="5">
                                            <p:graphicEl>
                                              <a:dgm id="{71514674-7B0B-4132-BE62-D4429B7CDE2C}"/>
                                            </p:graphicEl>
                                          </p:spTgt>
                                        </p:tgtEl>
                                        <p:attrNameLst>
                                          <p:attrName>style.opacity</p:attrName>
                                        </p:attrNameLst>
                                      </p:cBhvr>
                                      <p:to>
                                        <p:strVal val="0.5"/>
                                      </p:to>
                                    </p:set>
                                    <p:animEffect filter="image" prLst="opacity: 0.5">
                                      <p:cBhvr rctx="IE">
                                        <p:cTn id="187" dur="indefinite"/>
                                        <p:tgtEl>
                                          <p:spTgt spid="5">
                                            <p:graphicEl>
                                              <a:dgm id="{71514674-7B0B-4132-BE62-D4429B7CDE2C}"/>
                                            </p:graphicEl>
                                          </p:spTgt>
                                        </p:tgtEl>
                                      </p:cBhvr>
                                    </p:animEffect>
                                  </p:childTnLst>
                                </p:cTn>
                              </p:par>
                              <p:par>
                                <p:cTn id="188" presetID="9" presetClass="emph" presetSubtype="0" grpId="1" nodeType="withEffect">
                                  <p:stCondLst>
                                    <p:cond delay="0"/>
                                  </p:stCondLst>
                                  <p:childTnLst>
                                    <p:set>
                                      <p:cBhvr>
                                        <p:cTn id="189" dur="indefinite"/>
                                        <p:tgtEl>
                                          <p:spTgt spid="5">
                                            <p:graphicEl>
                                              <a:dgm id="{3C990B68-130F-4462-9F61-9DCDDB8AA22D}"/>
                                            </p:graphicEl>
                                          </p:spTgt>
                                        </p:tgtEl>
                                        <p:attrNameLst>
                                          <p:attrName>style.opacity</p:attrName>
                                        </p:attrNameLst>
                                      </p:cBhvr>
                                      <p:to>
                                        <p:strVal val="0.5"/>
                                      </p:to>
                                    </p:set>
                                    <p:animEffect filter="image" prLst="opacity: 0.5">
                                      <p:cBhvr rctx="IE">
                                        <p:cTn id="190" dur="indefinite"/>
                                        <p:tgtEl>
                                          <p:spTgt spid="5">
                                            <p:graphicEl>
                                              <a:dgm id="{3C990B68-130F-4462-9F61-9DCDDB8AA22D}"/>
                                            </p:graphicEl>
                                          </p:spTgt>
                                        </p:tgtEl>
                                      </p:cBhvr>
                                    </p:animEffect>
                                  </p:childTnLst>
                                </p:cTn>
                              </p:par>
                              <p:par>
                                <p:cTn id="191" presetID="9" presetClass="emph" presetSubtype="0" grpId="1" nodeType="withEffect">
                                  <p:stCondLst>
                                    <p:cond delay="0"/>
                                  </p:stCondLst>
                                  <p:childTnLst>
                                    <p:set>
                                      <p:cBhvr>
                                        <p:cTn id="192" dur="indefinite"/>
                                        <p:tgtEl>
                                          <p:spTgt spid="5">
                                            <p:graphicEl>
                                              <a:dgm id="{012FE5FF-9023-4819-B5C6-F464F9EAD472}"/>
                                            </p:graphicEl>
                                          </p:spTgt>
                                        </p:tgtEl>
                                        <p:attrNameLst>
                                          <p:attrName>style.opacity</p:attrName>
                                        </p:attrNameLst>
                                      </p:cBhvr>
                                      <p:to>
                                        <p:strVal val="0.5"/>
                                      </p:to>
                                    </p:set>
                                    <p:animEffect filter="image" prLst="opacity: 0.5">
                                      <p:cBhvr rctx="IE">
                                        <p:cTn id="193" dur="indefinite"/>
                                        <p:tgtEl>
                                          <p:spTgt spid="5">
                                            <p:graphicEl>
                                              <a:dgm id="{012FE5FF-9023-4819-B5C6-F464F9EAD472}"/>
                                            </p:graphicEl>
                                          </p:spTgt>
                                        </p:tgtEl>
                                      </p:cBhvr>
                                    </p:animEffect>
                                  </p:childTnLst>
                                </p:cTn>
                              </p:par>
                              <p:par>
                                <p:cTn id="194" presetID="9" presetClass="emph" presetSubtype="0" nodeType="withEffect">
                                  <p:stCondLst>
                                    <p:cond delay="0"/>
                                  </p:stCondLst>
                                  <p:childTnLst>
                                    <p:set>
                                      <p:cBhvr>
                                        <p:cTn id="195" dur="indefinite"/>
                                        <p:tgtEl>
                                          <p:spTgt spid="14"/>
                                        </p:tgtEl>
                                        <p:attrNameLst>
                                          <p:attrName>style.opacity</p:attrName>
                                        </p:attrNameLst>
                                      </p:cBhvr>
                                      <p:to>
                                        <p:strVal val="0.5"/>
                                      </p:to>
                                    </p:set>
                                    <p:animEffect filter="image" prLst="opacity: 0.5">
                                      <p:cBhvr rctx="IE">
                                        <p:cTn id="196" dur="indefinite"/>
                                        <p:tgtEl>
                                          <p:spTgt spid="14"/>
                                        </p:tgtEl>
                                      </p:cBhvr>
                                    </p:animEffect>
                                  </p:childTnLst>
                                </p:cTn>
                              </p:par>
                              <p:par>
                                <p:cTn id="197" presetID="9" presetClass="emph" presetSubtype="0" grpId="1" nodeType="withEffect">
                                  <p:stCondLst>
                                    <p:cond delay="0"/>
                                  </p:stCondLst>
                                  <p:childTnLst>
                                    <p:set>
                                      <p:cBhvr>
                                        <p:cTn id="198" dur="indefinite"/>
                                        <p:tgtEl>
                                          <p:spTgt spid="5">
                                            <p:graphicEl>
                                              <a:dgm id="{AC227152-3CAC-45F8-AA6C-077A38550CCD}"/>
                                            </p:graphicEl>
                                          </p:spTgt>
                                        </p:tgtEl>
                                        <p:attrNameLst>
                                          <p:attrName>style.opacity</p:attrName>
                                        </p:attrNameLst>
                                      </p:cBhvr>
                                      <p:to>
                                        <p:strVal val="0.5"/>
                                      </p:to>
                                    </p:set>
                                    <p:animEffect filter="image" prLst="opacity: 0.5">
                                      <p:cBhvr rctx="IE">
                                        <p:cTn id="199" dur="indefinite"/>
                                        <p:tgtEl>
                                          <p:spTgt spid="5">
                                            <p:graphicEl>
                                              <a:dgm id="{AC227152-3CAC-45F8-AA6C-077A38550CCD}"/>
                                            </p:graphicEl>
                                          </p:spTgt>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5">
                                            <p:graphicEl>
                                              <a:dgm id="{60868BD7-A6D5-4B47-939B-5716A41795AE}"/>
                                            </p:graphicEl>
                                          </p:spTgt>
                                        </p:tgtEl>
                                        <p:attrNameLst>
                                          <p:attrName>style.visibility</p:attrName>
                                        </p:attrNameLst>
                                      </p:cBhvr>
                                      <p:to>
                                        <p:strVal val="visible"/>
                                      </p:to>
                                    </p:set>
                                    <p:animEffect transition="in" filter="fade">
                                      <p:cBhvr>
                                        <p:cTn id="204" dur="500"/>
                                        <p:tgtEl>
                                          <p:spTgt spid="5">
                                            <p:graphicEl>
                                              <a:dgm id="{60868BD7-A6D5-4B47-939B-5716A41795AE}"/>
                                            </p:graphicEl>
                                          </p:spTgt>
                                        </p:tgtEl>
                                      </p:cBhvr>
                                    </p:animEffect>
                                  </p:childTnLst>
                                </p:cTn>
                              </p:par>
                              <p:par>
                                <p:cTn id="205" presetID="10" presetClass="entr" presetSubtype="0" fill="hold" nodeType="withEffect">
                                  <p:stCondLst>
                                    <p:cond delay="0"/>
                                  </p:stCondLst>
                                  <p:childTnLst>
                                    <p:set>
                                      <p:cBhvr>
                                        <p:cTn id="206" dur="1" fill="hold">
                                          <p:stCondLst>
                                            <p:cond delay="0"/>
                                          </p:stCondLst>
                                        </p:cTn>
                                        <p:tgtEl>
                                          <p:spTgt spid="8"/>
                                        </p:tgtEl>
                                        <p:attrNameLst>
                                          <p:attrName>style.visibility</p:attrName>
                                        </p:attrNameLst>
                                      </p:cBhvr>
                                      <p:to>
                                        <p:strVal val="visible"/>
                                      </p:to>
                                    </p:set>
                                    <p:animEffect transition="in" filter="fade">
                                      <p:cBhvr>
                                        <p:cTn id="207" dur="500"/>
                                        <p:tgtEl>
                                          <p:spTgt spid="8"/>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5">
                                            <p:graphicEl>
                                              <a:dgm id="{D7C72212-9F87-411B-875A-944E1879E1AA}"/>
                                            </p:graphicEl>
                                          </p:spTgt>
                                        </p:tgtEl>
                                        <p:attrNameLst>
                                          <p:attrName>style.visibility</p:attrName>
                                        </p:attrNameLst>
                                      </p:cBhvr>
                                      <p:to>
                                        <p:strVal val="visible"/>
                                      </p:to>
                                    </p:set>
                                    <p:animEffect transition="in" filter="fade">
                                      <p:cBhvr>
                                        <p:cTn id="210" dur="500"/>
                                        <p:tgtEl>
                                          <p:spTgt spid="5">
                                            <p:graphicEl>
                                              <a:dgm id="{D7C72212-9F87-411B-875A-944E1879E1AA}"/>
                                            </p:graphicEl>
                                          </p:spTgt>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5">
                                            <p:graphicEl>
                                              <a:dgm id="{144B81D2-7F2D-48D0-A27F-AC7DE33B1B66}"/>
                                            </p:graphicEl>
                                          </p:spTgt>
                                        </p:tgtEl>
                                        <p:attrNameLst>
                                          <p:attrName>style.visibility</p:attrName>
                                        </p:attrNameLst>
                                      </p:cBhvr>
                                      <p:to>
                                        <p:strVal val="visible"/>
                                      </p:to>
                                    </p:set>
                                    <p:animEffect transition="in" filter="fade">
                                      <p:cBhvr>
                                        <p:cTn id="215" dur="500"/>
                                        <p:tgtEl>
                                          <p:spTgt spid="5">
                                            <p:graphicEl>
                                              <a:dgm id="{144B81D2-7F2D-48D0-A27F-AC7DE33B1B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3CA11E-7E6B-47DB-A050-3D10E419614A}"/>
              </a:ext>
            </a:extLst>
          </p:cNvPr>
          <p:cNvSpPr/>
          <p:nvPr/>
        </p:nvSpPr>
        <p:spPr>
          <a:xfrm>
            <a:off x="400050" y="1305539"/>
            <a:ext cx="5753915" cy="5380376"/>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SE" sz="24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itle 1">
            <a:extLst>
              <a:ext uri="{FF2B5EF4-FFF2-40B4-BE49-F238E27FC236}">
                <a16:creationId xmlns:a16="http://schemas.microsoft.com/office/drawing/2014/main" id="{BEE876AD-4B67-407A-9A50-051EE70165ED}"/>
              </a:ext>
            </a:extLst>
          </p:cNvPr>
          <p:cNvSpPr>
            <a:spLocks noGrp="1"/>
          </p:cNvSpPr>
          <p:nvPr>
            <p:ph type="title"/>
          </p:nvPr>
        </p:nvSpPr>
        <p:spPr>
          <a:xfrm>
            <a:off x="400050" y="264140"/>
            <a:ext cx="11633199" cy="1041399"/>
          </a:xfrm>
        </p:spPr>
        <p:txBody>
          <a:bodyPr>
            <a:normAutofit/>
          </a:bodyPr>
          <a:lstStyle/>
          <a:p>
            <a:r>
              <a:rPr lang="en-GB" sz="4400" dirty="0">
                <a:latin typeface="+mj-lt"/>
              </a:rPr>
              <a:t>Acknowledgement </a:t>
            </a:r>
            <a:endParaRPr lang="en-SE" sz="4400" dirty="0">
              <a:latin typeface="+mj-lt"/>
            </a:endParaRPr>
          </a:p>
        </p:txBody>
      </p:sp>
      <p:pic>
        <p:nvPicPr>
          <p:cNvPr id="7170" name="Picture 2" descr="knut och alice wallenbergs stiftelse">
            <a:extLst>
              <a:ext uri="{FF2B5EF4-FFF2-40B4-BE49-F238E27FC236}">
                <a16:creationId xmlns:a16="http://schemas.microsoft.com/office/drawing/2014/main" id="{3C4A6EBF-1935-4392-AA85-7922A5B63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2501" y="7668125"/>
            <a:ext cx="2701469" cy="14773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498808-BE69-4EF6-82DD-8E41050EBD87}"/>
              </a:ext>
            </a:extLst>
          </p:cNvPr>
          <p:cNvPicPr>
            <a:picLocks noChangeAspect="1"/>
          </p:cNvPicPr>
          <p:nvPr/>
        </p:nvPicPr>
        <p:blipFill>
          <a:blip r:embed="rId3"/>
          <a:stretch>
            <a:fillRect/>
          </a:stretch>
        </p:blipFill>
        <p:spPr>
          <a:xfrm>
            <a:off x="8691470" y="7682297"/>
            <a:ext cx="1765207" cy="1636494"/>
          </a:xfrm>
          <a:prstGeom prst="rect">
            <a:avLst/>
          </a:prstGeom>
        </p:spPr>
      </p:pic>
      <p:pic>
        <p:nvPicPr>
          <p:cNvPr id="6" name="Picture 5">
            <a:extLst>
              <a:ext uri="{FF2B5EF4-FFF2-40B4-BE49-F238E27FC236}">
                <a16:creationId xmlns:a16="http://schemas.microsoft.com/office/drawing/2014/main" id="{77FB9A6D-34C4-4DA5-918A-0830C60C0D43}"/>
              </a:ext>
            </a:extLst>
          </p:cNvPr>
          <p:cNvPicPr>
            <a:picLocks noChangeAspect="1"/>
          </p:cNvPicPr>
          <p:nvPr/>
        </p:nvPicPr>
        <p:blipFill>
          <a:blip r:embed="rId4"/>
          <a:stretch>
            <a:fillRect/>
          </a:stretch>
        </p:blipFill>
        <p:spPr>
          <a:xfrm>
            <a:off x="5650285" y="7840187"/>
            <a:ext cx="2933558" cy="1512795"/>
          </a:xfrm>
          <a:prstGeom prst="rect">
            <a:avLst/>
          </a:prstGeom>
        </p:spPr>
      </p:pic>
      <p:sp>
        <p:nvSpPr>
          <p:cNvPr id="5" name="TextBox 4">
            <a:extLst>
              <a:ext uri="{FF2B5EF4-FFF2-40B4-BE49-F238E27FC236}">
                <a16:creationId xmlns:a16="http://schemas.microsoft.com/office/drawing/2014/main" id="{FA99CA93-8510-4D8A-947C-7097F49755EC}"/>
              </a:ext>
            </a:extLst>
          </p:cNvPr>
          <p:cNvSpPr txBox="1"/>
          <p:nvPr/>
        </p:nvSpPr>
        <p:spPr>
          <a:xfrm>
            <a:off x="400050" y="1328318"/>
            <a:ext cx="267861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2800" b="0" i="0" u="none" strike="noStrike" cap="none" spc="0" normalizeH="0" baseline="0" dirty="0">
                <a:ln>
                  <a:noFill/>
                </a:ln>
                <a:solidFill>
                  <a:srgbClr val="000000"/>
                </a:solidFill>
                <a:effectLst/>
                <a:uFillTx/>
                <a:latin typeface="+mn-lt"/>
                <a:ea typeface="+mn-ea"/>
                <a:cs typeface="+mn-cs"/>
                <a:sym typeface="Helvetica Light"/>
              </a:rPr>
              <a:t>WCMM Trainees</a:t>
            </a:r>
            <a:endParaRPr kumimoji="0" lang="en-SE"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8" name="TextBox 7">
            <a:extLst>
              <a:ext uri="{FF2B5EF4-FFF2-40B4-BE49-F238E27FC236}">
                <a16:creationId xmlns:a16="http://schemas.microsoft.com/office/drawing/2014/main" id="{1AA0D1C4-EB3C-44F9-9593-646B7E242012}"/>
              </a:ext>
            </a:extLst>
          </p:cNvPr>
          <p:cNvSpPr txBox="1"/>
          <p:nvPr/>
        </p:nvSpPr>
        <p:spPr>
          <a:xfrm>
            <a:off x="462734" y="1895533"/>
            <a:ext cx="5753915" cy="47338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2" spcCol="38100" rtlCol="0" anchor="ctr">
            <a:noAutofit/>
          </a:bodyPr>
          <a:lstStyle/>
          <a:p>
            <a:pPr algn="l" defTabSz="584200"/>
            <a:r>
              <a:rPr lang="en-US" sz="2000" dirty="0"/>
              <a:t>Neserin Ali</a:t>
            </a:r>
          </a:p>
          <a:p>
            <a:pPr algn="l" defTabSz="584200"/>
            <a:r>
              <a:rPr lang="en-US" sz="2000" dirty="0"/>
              <a:t>Hani Alsafadi</a:t>
            </a:r>
          </a:p>
          <a:p>
            <a:pPr algn="l" defTabSz="584200"/>
            <a:r>
              <a:rPr lang="en-US" sz="2000" dirty="0"/>
              <a:t>Rita Alves</a:t>
            </a:r>
          </a:p>
          <a:p>
            <a:pPr algn="l" defTabSz="584200"/>
            <a:r>
              <a:rPr lang="en-US" sz="2000" dirty="0" err="1"/>
              <a:t>Kajsa</a:t>
            </a:r>
            <a:r>
              <a:rPr lang="en-US" sz="2000" dirty="0"/>
              <a:t> </a:t>
            </a:r>
            <a:r>
              <a:rPr lang="en-US" sz="2000" dirty="0" err="1"/>
              <a:t>Arkelius</a:t>
            </a:r>
            <a:endParaRPr lang="en-US" sz="2000" dirty="0"/>
          </a:p>
          <a:p>
            <a:pPr algn="l" defTabSz="584200"/>
            <a:r>
              <a:rPr lang="en-US" sz="2000" dirty="0"/>
              <a:t>Iran Augusto</a:t>
            </a:r>
          </a:p>
          <a:p>
            <a:pPr algn="l" defTabSz="584200"/>
            <a:r>
              <a:rPr lang="en-US" sz="2000" dirty="0"/>
              <a:t>Roberta </a:t>
            </a:r>
            <a:r>
              <a:rPr lang="en-US" sz="2000" dirty="0" err="1"/>
              <a:t>Battistella</a:t>
            </a:r>
            <a:endParaRPr lang="en-US" sz="2000" dirty="0"/>
          </a:p>
          <a:p>
            <a:pPr algn="l" defTabSz="584200"/>
            <a:r>
              <a:rPr lang="en-US" sz="2000" dirty="0"/>
              <a:t>Nicholas Bechet</a:t>
            </a:r>
          </a:p>
          <a:p>
            <a:pPr algn="l" defTabSz="584200"/>
            <a:r>
              <a:rPr lang="en-US" sz="2000" dirty="0"/>
              <a:t>Deniz Bölükbas</a:t>
            </a:r>
          </a:p>
          <a:p>
            <a:pPr algn="l" defTabSz="584200"/>
            <a:r>
              <a:rPr lang="en-US" sz="2000" dirty="0"/>
              <a:t>Martina De Santis</a:t>
            </a:r>
          </a:p>
          <a:p>
            <a:pPr algn="l" defTabSz="584200"/>
            <a:r>
              <a:rPr lang="en-US" sz="2000" dirty="0"/>
              <a:t>Nicholas Don-</a:t>
            </a:r>
            <a:r>
              <a:rPr lang="en-US" sz="2000" dirty="0" err="1"/>
              <a:t>Doncow</a:t>
            </a:r>
            <a:endParaRPr lang="en-US" sz="2000" dirty="0"/>
          </a:p>
          <a:p>
            <a:pPr algn="l" defTabSz="584200"/>
            <a:r>
              <a:rPr lang="en-US" sz="2000" dirty="0"/>
              <a:t>Alexandra Gabriela Ferreira</a:t>
            </a:r>
          </a:p>
          <a:p>
            <a:pPr algn="l" defTabSz="584200"/>
            <a:r>
              <a:rPr lang="en-US" sz="2000" dirty="0"/>
              <a:t>Alba Garcia</a:t>
            </a:r>
          </a:p>
          <a:p>
            <a:pPr algn="l" defTabSz="584200"/>
            <a:r>
              <a:rPr lang="en-US" sz="2000" dirty="0"/>
              <a:t>Alexander Lind</a:t>
            </a:r>
          </a:p>
          <a:p>
            <a:pPr algn="l" defTabSz="584200"/>
            <a:r>
              <a:rPr lang="en-US" sz="2000" dirty="0"/>
              <a:t>Yang Liu</a:t>
            </a:r>
          </a:p>
          <a:p>
            <a:pPr algn="l" defTabSz="584200"/>
            <a:r>
              <a:rPr lang="en-US" sz="2000" dirty="0"/>
              <a:t>Frank </a:t>
            </a:r>
            <a:r>
              <a:rPr lang="en-US" sz="2000" dirty="0" err="1"/>
              <a:t>Matthes</a:t>
            </a:r>
            <a:endParaRPr lang="en-US" sz="2000" dirty="0"/>
          </a:p>
          <a:p>
            <a:pPr algn="l" defTabSz="584200"/>
            <a:r>
              <a:rPr lang="en-US" sz="2000" dirty="0"/>
              <a:t>Ingrid Yao </a:t>
            </a:r>
            <a:r>
              <a:rPr lang="en-US" sz="2000" dirty="0" err="1"/>
              <a:t>Mattisson</a:t>
            </a:r>
            <a:endParaRPr lang="en-US" sz="2000" dirty="0"/>
          </a:p>
          <a:p>
            <a:pPr algn="l" defTabSz="584200"/>
            <a:r>
              <a:rPr lang="en-US" sz="2000" dirty="0"/>
              <a:t>Irma </a:t>
            </a:r>
            <a:r>
              <a:rPr lang="en-US" sz="2000" dirty="0" err="1"/>
              <a:t>Mahmutovic</a:t>
            </a:r>
            <a:r>
              <a:rPr lang="en-US" sz="2000" dirty="0"/>
              <a:t> Persson</a:t>
            </a:r>
          </a:p>
          <a:p>
            <a:pPr algn="l" defTabSz="584200"/>
            <a:r>
              <a:rPr lang="en-US" sz="2000" dirty="0"/>
              <a:t>Cristiana Pires</a:t>
            </a:r>
          </a:p>
          <a:p>
            <a:pPr algn="l" defTabSz="584200"/>
            <a:r>
              <a:rPr lang="en-US" sz="2000" dirty="0" err="1"/>
              <a:t>Sujeethkumar</a:t>
            </a:r>
            <a:r>
              <a:rPr lang="en-US" sz="2000" dirty="0"/>
              <a:t> </a:t>
            </a:r>
            <a:r>
              <a:rPr lang="en-US" sz="2000" dirty="0" err="1"/>
              <a:t>Prithiviraj</a:t>
            </a:r>
            <a:endParaRPr lang="en-US" sz="2000" dirty="0"/>
          </a:p>
          <a:p>
            <a:pPr algn="l" defTabSz="584200"/>
            <a:r>
              <a:rPr lang="en-US" sz="2000" dirty="0"/>
              <a:t>Victoria </a:t>
            </a:r>
            <a:r>
              <a:rPr lang="en-US" sz="2000" dirty="0" err="1"/>
              <a:t>Ptasinski</a:t>
            </a:r>
            <a:endParaRPr lang="en-US" sz="2000" dirty="0"/>
          </a:p>
          <a:p>
            <a:pPr algn="l" defTabSz="584200"/>
            <a:r>
              <a:rPr lang="en-US" sz="2000" dirty="0"/>
              <a:t>Marta Ramos</a:t>
            </a:r>
          </a:p>
          <a:p>
            <a:pPr algn="l" defTabSz="584200"/>
            <a:r>
              <a:rPr lang="en-US" sz="2000" dirty="0" err="1"/>
              <a:t>Fábio</a:t>
            </a:r>
            <a:r>
              <a:rPr lang="en-US" sz="2000" dirty="0"/>
              <a:t> Rosa</a:t>
            </a:r>
          </a:p>
          <a:p>
            <a:pPr algn="l" defTabSz="584200"/>
            <a:r>
              <a:rPr lang="en-US" sz="2000" dirty="0"/>
              <a:t>Michaela Roth</a:t>
            </a:r>
          </a:p>
          <a:p>
            <a:pPr algn="l" defTabSz="584200"/>
            <a:r>
              <a:rPr lang="en-US" sz="2000" dirty="0"/>
              <a:t>John Stegmayr</a:t>
            </a:r>
          </a:p>
          <a:p>
            <a:pPr algn="l" defTabSz="584200"/>
            <a:r>
              <a:rPr lang="en-US" sz="2000" dirty="0"/>
              <a:t>Sinem Tas</a:t>
            </a:r>
          </a:p>
          <a:p>
            <a:pPr algn="l" defTabSz="584200"/>
            <a:r>
              <a:rPr lang="en-US" sz="2000" dirty="0"/>
              <a:t>Franziska Uhl</a:t>
            </a:r>
          </a:p>
          <a:p>
            <a:pPr algn="l" defTabSz="584200"/>
            <a:r>
              <a:rPr lang="en-US" sz="2000" dirty="0"/>
              <a:t>Yun Zhang</a:t>
            </a:r>
          </a:p>
          <a:p>
            <a:pPr algn="l" defTabSz="584200"/>
            <a:r>
              <a:rPr lang="en-US" sz="2000" dirty="0"/>
              <a:t>Olga </a:t>
            </a:r>
            <a:r>
              <a:rPr lang="en-US" sz="2000" dirty="0" err="1"/>
              <a:t>Zimmermannova</a:t>
            </a:r>
            <a:endParaRPr lang="en-US" sz="2000" dirty="0"/>
          </a:p>
        </p:txBody>
      </p:sp>
      <p:sp>
        <p:nvSpPr>
          <p:cNvPr id="10" name="TextBox 9">
            <a:extLst>
              <a:ext uri="{FF2B5EF4-FFF2-40B4-BE49-F238E27FC236}">
                <a16:creationId xmlns:a16="http://schemas.microsoft.com/office/drawing/2014/main" id="{722A5D6E-CCB0-4113-AD52-C8F04182BA4C}"/>
              </a:ext>
            </a:extLst>
          </p:cNvPr>
          <p:cNvSpPr txBox="1"/>
          <p:nvPr/>
        </p:nvSpPr>
        <p:spPr>
          <a:xfrm>
            <a:off x="6405651" y="1322272"/>
            <a:ext cx="610411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2800" b="0" i="0" u="none" strike="noStrike" cap="none" spc="0" normalizeH="0" baseline="0" dirty="0">
                <a:ln>
                  <a:noFill/>
                </a:ln>
                <a:solidFill>
                  <a:srgbClr val="000000"/>
                </a:solidFill>
                <a:effectLst/>
                <a:uFillTx/>
                <a:latin typeface="+mn-lt"/>
                <a:ea typeface="+mn-ea"/>
                <a:cs typeface="+mn-cs"/>
                <a:sym typeface="Helvetica Light"/>
              </a:rPr>
              <a:t>WCMM Instructors and Clinical </a:t>
            </a:r>
            <a:r>
              <a:rPr lang="en-GB" sz="2800" dirty="0"/>
              <a:t>F</a:t>
            </a:r>
            <a:r>
              <a:rPr kumimoji="0" lang="en-GB" sz="2800" b="0" i="0" u="none" strike="noStrike" cap="none" spc="0" normalizeH="0" baseline="0" dirty="0">
                <a:ln>
                  <a:noFill/>
                </a:ln>
                <a:solidFill>
                  <a:srgbClr val="000000"/>
                </a:solidFill>
                <a:effectLst/>
                <a:uFillTx/>
                <a:latin typeface="+mn-lt"/>
                <a:ea typeface="+mn-ea"/>
                <a:cs typeface="+mn-cs"/>
                <a:sym typeface="Helvetica Light"/>
              </a:rPr>
              <a:t>ellows</a:t>
            </a:r>
            <a:endParaRPr kumimoji="0" lang="en-SE"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B45B4B22-D1F4-4D3B-91F4-0042E714FEDB}"/>
              </a:ext>
            </a:extLst>
          </p:cNvPr>
          <p:cNvSpPr txBox="1"/>
          <p:nvPr/>
        </p:nvSpPr>
        <p:spPr>
          <a:xfrm>
            <a:off x="6697024" y="1895533"/>
            <a:ext cx="5462543" cy="3267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2" spcCol="38100" rtlCol="0" anchor="ctr">
            <a:noAutofit/>
          </a:bodyPr>
          <a:lstStyle>
            <a:defPPr marL="0" marR="0" indent="0" algn="l" defTabSz="914354"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584200">
              <a:defRPr sz="2000"/>
            </a:lvl1pPr>
          </a:lstStyle>
          <a:p>
            <a:r>
              <a:rPr lang="en-US" dirty="0"/>
              <a:t>Anders </a:t>
            </a:r>
            <a:r>
              <a:rPr lang="en-US" dirty="0" err="1"/>
              <a:t>Björkman</a:t>
            </a:r>
            <a:endParaRPr lang="en-US" dirty="0"/>
          </a:p>
          <a:p>
            <a:r>
              <a:rPr lang="en-US" b="1" dirty="0"/>
              <a:t>Paul </a:t>
            </a:r>
            <a:r>
              <a:rPr lang="en-US" b="1" dirty="0" err="1"/>
              <a:t>Bourgine</a:t>
            </a:r>
            <a:endParaRPr lang="en-US" b="1" dirty="0"/>
          </a:p>
          <a:p>
            <a:r>
              <a:rPr lang="en-US" b="1" dirty="0"/>
              <a:t>Joao </a:t>
            </a:r>
            <a:r>
              <a:rPr lang="en-US" b="1" dirty="0" err="1"/>
              <a:t>Duerte</a:t>
            </a:r>
            <a:endParaRPr lang="en-US" b="1" dirty="0"/>
          </a:p>
          <a:p>
            <a:r>
              <a:rPr lang="en-US" dirty="0"/>
              <a:t>Markus Hansson</a:t>
            </a:r>
          </a:p>
          <a:p>
            <a:r>
              <a:rPr lang="en-US" dirty="0"/>
              <a:t>Einar Heiberg</a:t>
            </a:r>
          </a:p>
          <a:p>
            <a:r>
              <a:rPr lang="en-US" dirty="0"/>
              <a:t>Robin Kahn</a:t>
            </a:r>
          </a:p>
          <a:p>
            <a:r>
              <a:rPr lang="en-US" dirty="0"/>
              <a:t>Sandra </a:t>
            </a:r>
            <a:r>
              <a:rPr lang="en-US" dirty="0" err="1"/>
              <a:t>Lindstedt</a:t>
            </a:r>
            <a:r>
              <a:rPr lang="en-US" dirty="0"/>
              <a:t> </a:t>
            </a:r>
            <a:r>
              <a:rPr lang="en-US" dirty="0" err="1"/>
              <a:t>Ingemansson</a:t>
            </a:r>
            <a:endParaRPr lang="en-US" dirty="0"/>
          </a:p>
          <a:p>
            <a:r>
              <a:rPr lang="en-US" b="1" dirty="0" err="1"/>
              <a:t>Iben</a:t>
            </a:r>
            <a:r>
              <a:rPr lang="en-US" b="1" dirty="0"/>
              <a:t> </a:t>
            </a:r>
            <a:r>
              <a:rPr lang="en-US" b="1" dirty="0" err="1"/>
              <a:t>Lundgaard</a:t>
            </a:r>
            <a:endParaRPr lang="en-US" b="1" dirty="0"/>
          </a:p>
          <a:p>
            <a:r>
              <a:rPr lang="en-US" dirty="0"/>
              <a:t>Martin Magnusson</a:t>
            </a:r>
          </a:p>
          <a:p>
            <a:r>
              <a:rPr lang="en-US" dirty="0" err="1"/>
              <a:t>Niklas</a:t>
            </a:r>
            <a:r>
              <a:rPr lang="en-US" dirty="0"/>
              <a:t>  </a:t>
            </a:r>
            <a:r>
              <a:rPr lang="en-US" dirty="0" err="1"/>
              <a:t>Mattsson</a:t>
            </a:r>
            <a:endParaRPr lang="en-US" dirty="0"/>
          </a:p>
          <a:p>
            <a:r>
              <a:rPr lang="en-US" b="1" dirty="0"/>
              <a:t>Anja Meissner</a:t>
            </a:r>
          </a:p>
          <a:p>
            <a:r>
              <a:rPr lang="en-US" dirty="0" err="1"/>
              <a:t>Gesine</a:t>
            </a:r>
            <a:r>
              <a:rPr lang="en-US" dirty="0"/>
              <a:t> Paul-</a:t>
            </a:r>
            <a:r>
              <a:rPr lang="en-US" dirty="0" err="1"/>
              <a:t>Visse</a:t>
            </a:r>
            <a:endParaRPr lang="en-US" dirty="0"/>
          </a:p>
          <a:p>
            <a:r>
              <a:rPr lang="en-US" b="1" dirty="0"/>
              <a:t>Filipe Pereira</a:t>
            </a:r>
          </a:p>
          <a:p>
            <a:r>
              <a:rPr lang="en-US" dirty="0"/>
              <a:t>Cornelis Jan </a:t>
            </a:r>
            <a:r>
              <a:rPr lang="en-US" dirty="0" err="1"/>
              <a:t>Pronk</a:t>
            </a:r>
            <a:endParaRPr lang="en-US" dirty="0"/>
          </a:p>
          <a:p>
            <a:r>
              <a:rPr lang="en-US" dirty="0"/>
              <a:t>Gustav Smith</a:t>
            </a:r>
          </a:p>
          <a:p>
            <a:r>
              <a:rPr lang="en-US" dirty="0"/>
              <a:t>Vinay Swaminathan</a:t>
            </a:r>
          </a:p>
          <a:p>
            <a:r>
              <a:rPr lang="en-US" dirty="0"/>
              <a:t>Elin </a:t>
            </a:r>
            <a:r>
              <a:rPr lang="en-US" dirty="0" err="1"/>
              <a:t>Trägårdh</a:t>
            </a:r>
            <a:endParaRPr lang="en-US" dirty="0"/>
          </a:p>
          <a:p>
            <a:r>
              <a:rPr lang="en-US" b="1" dirty="0"/>
              <a:t>Darcy Wagner</a:t>
            </a:r>
          </a:p>
          <a:p>
            <a:r>
              <a:rPr lang="en-US" dirty="0"/>
              <a:t>Anders </a:t>
            </a:r>
            <a:r>
              <a:rPr lang="en-US" dirty="0" err="1"/>
              <a:t>Wittrup</a:t>
            </a:r>
            <a:endParaRPr lang="en-US" dirty="0"/>
          </a:p>
        </p:txBody>
      </p:sp>
      <p:sp>
        <p:nvSpPr>
          <p:cNvPr id="12" name="TextBox 11">
            <a:extLst>
              <a:ext uri="{FF2B5EF4-FFF2-40B4-BE49-F238E27FC236}">
                <a16:creationId xmlns:a16="http://schemas.microsoft.com/office/drawing/2014/main" id="{E7EECBA1-220F-4127-B4EE-1B400A091A84}"/>
              </a:ext>
            </a:extLst>
          </p:cNvPr>
          <p:cNvSpPr txBox="1"/>
          <p:nvPr/>
        </p:nvSpPr>
        <p:spPr>
          <a:xfrm>
            <a:off x="6405651" y="5277235"/>
            <a:ext cx="575391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2800" b="0" i="0" u="none" strike="noStrike" cap="none" spc="0" normalizeH="0" baseline="0" dirty="0">
                <a:ln>
                  <a:noFill/>
                </a:ln>
                <a:solidFill>
                  <a:srgbClr val="000000"/>
                </a:solidFill>
                <a:effectLst/>
                <a:uFillTx/>
                <a:latin typeface="+mn-lt"/>
                <a:ea typeface="+mn-ea"/>
                <a:cs typeface="+mn-cs"/>
                <a:sym typeface="Helvetica Light"/>
              </a:rPr>
              <a:t>Scientific Advisory Board</a:t>
            </a:r>
            <a:endParaRPr kumimoji="0" lang="en-SE"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Rectangle 10">
            <a:extLst>
              <a:ext uri="{FF2B5EF4-FFF2-40B4-BE49-F238E27FC236}">
                <a16:creationId xmlns:a16="http://schemas.microsoft.com/office/drawing/2014/main" id="{6FC329F2-D5C9-4845-A588-966BF71E5204}"/>
              </a:ext>
            </a:extLst>
          </p:cNvPr>
          <p:cNvSpPr/>
          <p:nvPr/>
        </p:nvSpPr>
        <p:spPr>
          <a:xfrm>
            <a:off x="6697024" y="5778319"/>
            <a:ext cx="4495800" cy="8510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2" spcCol="38100" rtlCol="0" anchor="ctr">
            <a:noAutofit/>
          </a:bodyPr>
          <a:lstStyle/>
          <a:p>
            <a:pPr algn="l" defTabSz="584200"/>
            <a:r>
              <a:rPr lang="en-US" sz="2000" dirty="0"/>
              <a:t>Dennis Burton</a:t>
            </a:r>
          </a:p>
          <a:p>
            <a:pPr algn="l" defTabSz="584200"/>
            <a:r>
              <a:rPr lang="en-US" sz="2000" dirty="0"/>
              <a:t>Olaf B. Paulson</a:t>
            </a:r>
          </a:p>
          <a:p>
            <a:pPr algn="l" defTabSz="584200"/>
            <a:r>
              <a:rPr lang="en-US" sz="2000" dirty="0" err="1"/>
              <a:t>Dirkje</a:t>
            </a:r>
            <a:r>
              <a:rPr lang="en-US" sz="2000" dirty="0"/>
              <a:t> Postma</a:t>
            </a:r>
          </a:p>
          <a:p>
            <a:pPr algn="l" defTabSz="584200"/>
            <a:r>
              <a:rPr lang="en-US" sz="2000" dirty="0"/>
              <a:t>Robert </a:t>
            </a:r>
            <a:r>
              <a:rPr lang="en-US" sz="2000" dirty="0" err="1"/>
              <a:t>Sackstein</a:t>
            </a:r>
            <a:endParaRPr lang="en-US" sz="2000" dirty="0"/>
          </a:p>
        </p:txBody>
      </p:sp>
      <p:sp>
        <p:nvSpPr>
          <p:cNvPr id="14" name="TextBox 13">
            <a:extLst>
              <a:ext uri="{FF2B5EF4-FFF2-40B4-BE49-F238E27FC236}">
                <a16:creationId xmlns:a16="http://schemas.microsoft.com/office/drawing/2014/main" id="{70A7B643-6B8D-4755-89CF-DD3BEED86D79}"/>
              </a:ext>
            </a:extLst>
          </p:cNvPr>
          <p:cNvSpPr txBox="1"/>
          <p:nvPr/>
        </p:nvSpPr>
        <p:spPr>
          <a:xfrm>
            <a:off x="400049" y="6865776"/>
            <a:ext cx="575391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2800" b="0" i="0" u="none" strike="noStrike" cap="none" spc="0" normalizeH="0" baseline="0" dirty="0">
                <a:ln>
                  <a:noFill/>
                </a:ln>
                <a:solidFill>
                  <a:srgbClr val="000000"/>
                </a:solidFill>
                <a:effectLst/>
                <a:uFillTx/>
                <a:latin typeface="+mn-lt"/>
                <a:ea typeface="+mn-ea"/>
                <a:cs typeface="+mn-cs"/>
                <a:sym typeface="Helvetica Light"/>
              </a:rPr>
              <a:t>Steering Group</a:t>
            </a:r>
          </a:p>
        </p:txBody>
      </p:sp>
      <p:sp>
        <p:nvSpPr>
          <p:cNvPr id="15" name="Rectangle 14">
            <a:extLst>
              <a:ext uri="{FF2B5EF4-FFF2-40B4-BE49-F238E27FC236}">
                <a16:creationId xmlns:a16="http://schemas.microsoft.com/office/drawing/2014/main" id="{E53B8624-F43D-411B-A181-83039687F3FF}"/>
              </a:ext>
            </a:extLst>
          </p:cNvPr>
          <p:cNvSpPr/>
          <p:nvPr/>
        </p:nvSpPr>
        <p:spPr>
          <a:xfrm>
            <a:off x="400412" y="7275908"/>
            <a:ext cx="6502400" cy="19823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2" spcCol="38100" rtlCol="0" anchor="ctr">
            <a:noAutofit/>
          </a:bodyPr>
          <a:lstStyle/>
          <a:p>
            <a:pPr algn="l" defTabSz="584200"/>
            <a:r>
              <a:rPr lang="en-US" sz="2000" dirty="0"/>
              <a:t>Lars Dahlin</a:t>
            </a:r>
          </a:p>
          <a:p>
            <a:pPr algn="l" defTabSz="584200"/>
            <a:r>
              <a:rPr lang="en-US" sz="2000" dirty="0" err="1"/>
              <a:t>Hannie</a:t>
            </a:r>
            <a:r>
              <a:rPr lang="en-US" sz="2000" dirty="0"/>
              <a:t> Lundgren</a:t>
            </a:r>
          </a:p>
          <a:p>
            <a:pPr algn="l" defTabSz="584200"/>
            <a:r>
              <a:rPr lang="en-US" sz="2000" dirty="0"/>
              <a:t>Anders Malmström</a:t>
            </a:r>
          </a:p>
          <a:p>
            <a:pPr algn="l" defTabSz="584200"/>
            <a:r>
              <a:rPr lang="en-US" sz="2000" dirty="0"/>
              <a:t>Erik </a:t>
            </a:r>
            <a:r>
              <a:rPr lang="en-US" sz="2000" dirty="0" err="1"/>
              <a:t>Renström</a:t>
            </a:r>
            <a:endParaRPr lang="en-US" sz="2000" dirty="0"/>
          </a:p>
          <a:p>
            <a:pPr algn="l" defTabSz="584200"/>
            <a:r>
              <a:rPr lang="en-US" sz="2000" dirty="0"/>
              <a:t>Freddy </a:t>
            </a:r>
            <a:r>
              <a:rPr lang="en-US" sz="2000" dirty="0" err="1"/>
              <a:t>Ståhlberg</a:t>
            </a:r>
            <a:endParaRPr lang="en-US" sz="2000" dirty="0"/>
          </a:p>
          <a:p>
            <a:pPr algn="l" defTabSz="584200"/>
            <a:r>
              <a:rPr lang="en-US" sz="2000" dirty="0" err="1"/>
              <a:t>Gunilla</a:t>
            </a:r>
            <a:r>
              <a:rPr lang="en-US" sz="2000" dirty="0"/>
              <a:t> Westergren-</a:t>
            </a:r>
            <a:r>
              <a:rPr lang="en-US" sz="2000" dirty="0" err="1"/>
              <a:t>Thorsson</a:t>
            </a:r>
            <a:endParaRPr lang="en-US" sz="2000" dirty="0"/>
          </a:p>
        </p:txBody>
      </p:sp>
      <p:pic>
        <p:nvPicPr>
          <p:cNvPr id="17" name="Picture 16">
            <a:extLst>
              <a:ext uri="{FF2B5EF4-FFF2-40B4-BE49-F238E27FC236}">
                <a16:creationId xmlns:a16="http://schemas.microsoft.com/office/drawing/2014/main" id="{D09D2538-BA0F-4E48-A5D3-15E0E87801AC}"/>
              </a:ext>
            </a:extLst>
          </p:cNvPr>
          <p:cNvPicPr>
            <a:picLocks noChangeAspect="1"/>
          </p:cNvPicPr>
          <p:nvPr/>
        </p:nvPicPr>
        <p:blipFill>
          <a:blip r:embed="rId5" cstate="print"/>
          <a:stretch>
            <a:fillRect/>
          </a:stretch>
        </p:blipFill>
        <p:spPr>
          <a:xfrm>
            <a:off x="4289750" y="7727314"/>
            <a:ext cx="1306722" cy="1646468"/>
          </a:xfrm>
          <a:prstGeom prst="rect">
            <a:avLst/>
          </a:prstGeom>
        </p:spPr>
      </p:pic>
    </p:spTree>
    <p:extLst>
      <p:ext uri="{BB962C8B-B14F-4D97-AF65-F5344CB8AC3E}">
        <p14:creationId xmlns:p14="http://schemas.microsoft.com/office/powerpoint/2010/main" val="3150241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277" y="589370"/>
            <a:ext cx="11430000" cy="1319815"/>
          </a:xfrm>
        </p:spPr>
        <p:txBody>
          <a:bodyPr>
            <a:normAutofit fontScale="90000"/>
          </a:bodyPr>
          <a:lstStyle/>
          <a:p>
            <a:r>
              <a:rPr lang="en-US" dirty="0"/>
              <a:t>Introduction</a:t>
            </a:r>
          </a:p>
        </p:txBody>
      </p:sp>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3" cstate="print"/>
          <a:stretch>
            <a:fillRect/>
          </a:stretch>
        </p:blipFill>
        <p:spPr>
          <a:xfrm>
            <a:off x="10168040" y="192425"/>
            <a:ext cx="2836760" cy="1462878"/>
          </a:xfrm>
          <a:prstGeom prst="rect">
            <a:avLst/>
          </a:prstGeom>
        </p:spPr>
      </p:pic>
      <p:cxnSp>
        <p:nvCxnSpPr>
          <p:cNvPr id="5" name="Straight Connector 4"/>
          <p:cNvCxnSpPr/>
          <p:nvPr/>
        </p:nvCxnSpPr>
        <p:spPr>
          <a:xfrm flipV="1">
            <a:off x="711933" y="160120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EC4D7754-4EE2-45A6-B92C-71A11B4F2F40}"/>
              </a:ext>
            </a:extLst>
          </p:cNvPr>
          <p:cNvSpPr txBox="1"/>
          <p:nvPr/>
        </p:nvSpPr>
        <p:spPr>
          <a:xfrm>
            <a:off x="2829675" y="3411849"/>
            <a:ext cx="129753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defTabSz="584200" rtl="0" fontAlgn="auto" latinLnBrk="0" hangingPunct="0">
              <a:lnSpc>
                <a:spcPct val="100000"/>
              </a:lnSpc>
              <a:spcBef>
                <a:spcPts val="0"/>
              </a:spcBef>
              <a:spcAft>
                <a:spcPts val="0"/>
              </a:spcAft>
              <a:buClrTx/>
              <a:buSzTx/>
              <a:buFontTx/>
              <a:buNone/>
              <a:tabLst/>
            </a:pPr>
            <a:r>
              <a:rPr lang="en-US" sz="3200" b="1" dirty="0"/>
              <a:t>Heart</a:t>
            </a:r>
          </a:p>
          <a:p>
            <a:pPr defTabSz="584200"/>
            <a:r>
              <a:rPr lang="en-US" sz="3200" dirty="0"/>
              <a:t>41</a:t>
            </a:r>
          </a:p>
          <a:p>
            <a:pPr defTabSz="584200"/>
            <a:endParaRPr lang="en-US" sz="3200" dirty="0"/>
          </a:p>
        </p:txBody>
      </p:sp>
      <p:sp>
        <p:nvSpPr>
          <p:cNvPr id="21" name="TextBox 20">
            <a:extLst>
              <a:ext uri="{FF2B5EF4-FFF2-40B4-BE49-F238E27FC236}">
                <a16:creationId xmlns:a16="http://schemas.microsoft.com/office/drawing/2014/main" id="{96470BA1-AD55-4EBA-8D88-6F4827680D13}"/>
              </a:ext>
            </a:extLst>
          </p:cNvPr>
          <p:cNvSpPr txBox="1"/>
          <p:nvPr/>
        </p:nvSpPr>
        <p:spPr>
          <a:xfrm>
            <a:off x="8771284" y="3221977"/>
            <a:ext cx="1143425"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defTabSz="584200" rtl="0" fontAlgn="auto" latinLnBrk="0" hangingPunct="0">
              <a:lnSpc>
                <a:spcPct val="100000"/>
              </a:lnSpc>
              <a:spcBef>
                <a:spcPts val="0"/>
              </a:spcBef>
              <a:spcAft>
                <a:spcPts val="0"/>
              </a:spcAft>
              <a:buClrTx/>
              <a:buSzTx/>
              <a:buFontTx/>
              <a:buNone/>
              <a:tabLst/>
            </a:pPr>
            <a:r>
              <a:rPr lang="en-US" sz="3200" b="1" dirty="0"/>
              <a:t>Lung</a:t>
            </a:r>
          </a:p>
          <a:p>
            <a:pPr defTabSz="584200"/>
            <a:r>
              <a:rPr lang="en-US" sz="3200" dirty="0"/>
              <a:t>20</a:t>
            </a:r>
          </a:p>
          <a:p>
            <a:pPr defTabSz="584200"/>
            <a:endParaRPr lang="en-US" sz="3200" dirty="0"/>
          </a:p>
        </p:txBody>
      </p:sp>
      <p:sp>
        <p:nvSpPr>
          <p:cNvPr id="22" name="TextBox 21">
            <a:extLst>
              <a:ext uri="{FF2B5EF4-FFF2-40B4-BE49-F238E27FC236}">
                <a16:creationId xmlns:a16="http://schemas.microsoft.com/office/drawing/2014/main" id="{BE4175B0-C63E-4719-AB99-46E117EA6F73}"/>
              </a:ext>
            </a:extLst>
          </p:cNvPr>
          <p:cNvSpPr txBox="1"/>
          <p:nvPr/>
        </p:nvSpPr>
        <p:spPr>
          <a:xfrm>
            <a:off x="2829675" y="6421552"/>
            <a:ext cx="1405341"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defTabSz="584200"/>
            <a:r>
              <a:rPr lang="en-US" sz="3200" b="1" dirty="0"/>
              <a:t>Kidney</a:t>
            </a:r>
          </a:p>
          <a:p>
            <a:pPr defTabSz="584200"/>
            <a:r>
              <a:rPr lang="en-US" sz="3200" dirty="0"/>
              <a:t>666</a:t>
            </a:r>
            <a:endParaRPr lang="en-US" dirty="0"/>
          </a:p>
        </p:txBody>
      </p:sp>
      <p:pic>
        <p:nvPicPr>
          <p:cNvPr id="3" name="Picture 5" descr="A picture containing sky, wall, hanging, object&#10;&#10;Description generated with high confidence">
            <a:extLst>
              <a:ext uri="{FF2B5EF4-FFF2-40B4-BE49-F238E27FC236}">
                <a16:creationId xmlns:a16="http://schemas.microsoft.com/office/drawing/2014/main" id="{5A22BF63-E13F-4DE4-BAFE-9090ECCF1A49}"/>
              </a:ext>
            </a:extLst>
          </p:cNvPr>
          <p:cNvPicPr>
            <a:picLocks noChangeAspect="1"/>
          </p:cNvPicPr>
          <p:nvPr/>
        </p:nvPicPr>
        <p:blipFill rotWithShape="1">
          <a:blip r:embed="rId4"/>
          <a:srcRect l="114" r="469" b="36453"/>
          <a:stretch/>
        </p:blipFill>
        <p:spPr>
          <a:xfrm>
            <a:off x="4778690" y="2645134"/>
            <a:ext cx="3382924" cy="6169425"/>
          </a:xfrm>
          <a:prstGeom prst="rect">
            <a:avLst/>
          </a:prstGeom>
        </p:spPr>
      </p:pic>
      <p:sp>
        <p:nvSpPr>
          <p:cNvPr id="7" name="TextBox 6">
            <a:extLst>
              <a:ext uri="{FF2B5EF4-FFF2-40B4-BE49-F238E27FC236}">
                <a16:creationId xmlns:a16="http://schemas.microsoft.com/office/drawing/2014/main" id="{648ACF23-8E0D-4E68-A2D2-1E83EC248EFF}"/>
              </a:ext>
            </a:extLst>
          </p:cNvPr>
          <p:cNvSpPr txBox="1"/>
          <p:nvPr/>
        </p:nvSpPr>
        <p:spPr>
          <a:xfrm>
            <a:off x="8636844" y="6359996"/>
            <a:ext cx="12778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defTabSz="584200"/>
            <a:r>
              <a:rPr lang="en-US" b="1" dirty="0"/>
              <a:t>Liver</a:t>
            </a:r>
          </a:p>
          <a:p>
            <a:pPr defTabSz="584200"/>
            <a:r>
              <a:rPr lang="en-US" dirty="0"/>
              <a:t>45</a:t>
            </a:r>
          </a:p>
        </p:txBody>
      </p:sp>
      <p:sp>
        <p:nvSpPr>
          <p:cNvPr id="6" name="TextBox 5">
            <a:extLst>
              <a:ext uri="{FF2B5EF4-FFF2-40B4-BE49-F238E27FC236}">
                <a16:creationId xmlns:a16="http://schemas.microsoft.com/office/drawing/2014/main" id="{79D33634-A8D8-4EDA-9C48-D6A4366F61CC}"/>
              </a:ext>
            </a:extLst>
          </p:cNvPr>
          <p:cNvSpPr txBox="1"/>
          <p:nvPr/>
        </p:nvSpPr>
        <p:spPr>
          <a:xfrm>
            <a:off x="745487" y="1787019"/>
            <a:ext cx="112494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defTabSz="584200"/>
            <a:r>
              <a:rPr lang="en-US" sz="3200" b="1" dirty="0"/>
              <a:t>Patients on the organ waiting list January 2019, Sweden</a:t>
            </a:r>
          </a:p>
        </p:txBody>
      </p:sp>
      <p:sp>
        <p:nvSpPr>
          <p:cNvPr id="12" name="TextBox 1">
            <a:extLst>
              <a:ext uri="{FF2B5EF4-FFF2-40B4-BE49-F238E27FC236}">
                <a16:creationId xmlns:a16="http://schemas.microsoft.com/office/drawing/2014/main" id="{4947F349-3201-4045-8A6F-06025719CA87}"/>
              </a:ext>
            </a:extLst>
          </p:cNvPr>
          <p:cNvSpPr txBox="1"/>
          <p:nvPr/>
        </p:nvSpPr>
        <p:spPr>
          <a:xfrm>
            <a:off x="371492" y="8969828"/>
            <a:ext cx="1221053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fromWordArt="0" anchor="ctr" anchorCtr="0" forceAA="0" compatLnSpc="1">
            <a:prstTxWarp prst="textNoShape">
              <a:avLst/>
            </a:prstTxWarp>
            <a:spAutoFit/>
          </a:bodyPr>
          <a:lstStyle>
            <a:defPPr marL="0" marR="0" indent="0" algn="l" defTabSz="914354"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589"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176"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765"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354"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2941"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530"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119"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706"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defTabSz="584200"/>
            <a:r>
              <a:rPr lang="en-US" sz="2800" b="1" dirty="0"/>
              <a:t>In 2018 there were 182 deceased organ donors in Sweden</a:t>
            </a:r>
            <a:endParaRPr lang="en-US" b="1"/>
          </a:p>
        </p:txBody>
      </p:sp>
    </p:spTree>
    <p:extLst>
      <p:ext uri="{BB962C8B-B14F-4D97-AF65-F5344CB8AC3E}">
        <p14:creationId xmlns:p14="http://schemas.microsoft.com/office/powerpoint/2010/main" val="233974761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456173-63B0-49C2-A8EE-85DC4E485899}"/>
              </a:ext>
            </a:extLst>
          </p:cNvPr>
          <p:cNvSpPr>
            <a:spLocks noGrp="1"/>
          </p:cNvSpPr>
          <p:nvPr>
            <p:ph type="body" sz="quarter" idx="10"/>
          </p:nvPr>
        </p:nvSpPr>
        <p:spPr>
          <a:xfrm>
            <a:off x="750888" y="2203450"/>
            <a:ext cx="11429389" cy="6169841"/>
          </a:xfrm>
        </p:spPr>
        <p:txBody>
          <a:bodyPr>
            <a:normAutofit/>
          </a:bodyPr>
          <a:lstStyle/>
          <a:p>
            <a:pPr marL="251460" indent="-251460"/>
            <a:r>
              <a:rPr lang="en-US" dirty="0"/>
              <a:t>In Sweden, one person on transplantation waiting lists dies each week, partly due to the </a:t>
            </a:r>
            <a:r>
              <a:rPr lang="en-US" u="sng" dirty="0"/>
              <a:t>lack of donor organs. </a:t>
            </a:r>
          </a:p>
          <a:p>
            <a:pPr marL="251460" indent="-251460"/>
            <a:r>
              <a:rPr lang="en-US" dirty="0"/>
              <a:t>Transplantation of organs from donors offer many challenges:</a:t>
            </a:r>
          </a:p>
          <a:p>
            <a:pPr marL="1259840" lvl="4" indent="-251460"/>
            <a:r>
              <a:rPr lang="en-US" dirty="0"/>
              <a:t>Organ rejection </a:t>
            </a:r>
          </a:p>
          <a:p>
            <a:pPr marL="1259840" lvl="4" indent="-251460"/>
            <a:r>
              <a:rPr lang="en-US" dirty="0"/>
              <a:t>Organ size mis-match between donor and recipient</a:t>
            </a:r>
          </a:p>
          <a:p>
            <a:pPr marL="1259840" lvl="4" indent="-251460"/>
            <a:r>
              <a:rPr lang="en-US" dirty="0"/>
              <a:t>Many patients have to take many drugs (may have several side effects) </a:t>
            </a:r>
          </a:p>
          <a:p>
            <a:pPr marL="1008380" lvl="4" indent="0">
              <a:buNone/>
            </a:pPr>
            <a:endParaRPr lang="en-US" dirty="0"/>
          </a:p>
          <a:p>
            <a:pPr marL="251460" indent="-251460"/>
            <a:r>
              <a:rPr lang="en-US" dirty="0"/>
              <a:t>3D-bioprinting could increase the number of available organs and reduce the number of complications after transplantation  </a:t>
            </a:r>
          </a:p>
          <a:p>
            <a:pPr marL="251460" indent="-251460"/>
            <a:endParaRPr lang="en-US" dirty="0"/>
          </a:p>
        </p:txBody>
      </p:sp>
      <p:sp>
        <p:nvSpPr>
          <p:cNvPr id="5" name="Title 1">
            <a:extLst>
              <a:ext uri="{FF2B5EF4-FFF2-40B4-BE49-F238E27FC236}">
                <a16:creationId xmlns:a16="http://schemas.microsoft.com/office/drawing/2014/main" id="{098A3E14-FABA-4152-9C33-AD099573E911}"/>
              </a:ext>
            </a:extLst>
          </p:cNvPr>
          <p:cNvSpPr>
            <a:spLocks noGrp="1"/>
          </p:cNvSpPr>
          <p:nvPr>
            <p:ph type="title"/>
          </p:nvPr>
        </p:nvSpPr>
        <p:spPr>
          <a:xfrm>
            <a:off x="750276" y="719998"/>
            <a:ext cx="11430000" cy="1319815"/>
          </a:xfrm>
        </p:spPr>
        <p:txBody>
          <a:bodyPr>
            <a:normAutofit fontScale="90000"/>
          </a:bodyPr>
          <a:lstStyle/>
          <a:p>
            <a:r>
              <a:rPr lang="en-US" dirty="0"/>
              <a:t>Why 3D-bioprinting of organs?</a:t>
            </a:r>
          </a:p>
        </p:txBody>
      </p:sp>
      <p:cxnSp>
        <p:nvCxnSpPr>
          <p:cNvPr id="7" name="Straight Connector 6">
            <a:extLst>
              <a:ext uri="{FF2B5EF4-FFF2-40B4-BE49-F238E27FC236}">
                <a16:creationId xmlns:a16="http://schemas.microsoft.com/office/drawing/2014/main" id="{64E14401-7339-4A63-A123-24C3628729EE}"/>
              </a:ext>
            </a:extLst>
          </p:cNvPr>
          <p:cNvCxnSpPr/>
          <p:nvPr/>
        </p:nvCxnSpPr>
        <p:spPr>
          <a:xfrm flipV="1">
            <a:off x="711932" y="1731833"/>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167344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2885-FDCC-4A0D-8C39-2E7BD43B9B77}"/>
              </a:ext>
            </a:extLst>
          </p:cNvPr>
          <p:cNvSpPr>
            <a:spLocks noGrp="1"/>
          </p:cNvSpPr>
          <p:nvPr>
            <p:ph type="title"/>
          </p:nvPr>
        </p:nvSpPr>
        <p:spPr/>
        <p:txBody>
          <a:bodyPr>
            <a:normAutofit fontScale="90000"/>
          </a:bodyPr>
          <a:lstStyle/>
          <a:p>
            <a:r>
              <a:rPr lang="en-US" dirty="0"/>
              <a:t>Tissue engineering paradigm</a:t>
            </a:r>
            <a:endParaRPr lang="en-SE" dirty="0"/>
          </a:p>
        </p:txBody>
      </p:sp>
      <p:sp>
        <p:nvSpPr>
          <p:cNvPr id="5" name="TextBox 4">
            <a:extLst>
              <a:ext uri="{FF2B5EF4-FFF2-40B4-BE49-F238E27FC236}">
                <a16:creationId xmlns:a16="http://schemas.microsoft.com/office/drawing/2014/main" id="{A51EE544-F072-4BB9-A041-3F0AF8CCDEE1}"/>
              </a:ext>
            </a:extLst>
          </p:cNvPr>
          <p:cNvSpPr txBox="1"/>
          <p:nvPr/>
        </p:nvSpPr>
        <p:spPr>
          <a:xfrm>
            <a:off x="142104" y="9272875"/>
            <a:ext cx="1056943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2000" dirty="0"/>
              <a:t>Martina </a:t>
            </a:r>
            <a:r>
              <a:rPr kumimoji="0" lang="en-US" sz="2000" b="0" i="0" u="none" strike="noStrike" cap="none" spc="0" normalizeH="0" baseline="0" dirty="0">
                <a:ln>
                  <a:noFill/>
                </a:ln>
                <a:solidFill>
                  <a:srgbClr val="000000"/>
                </a:solidFill>
                <a:effectLst/>
                <a:uFillTx/>
                <a:latin typeface="+mn-lt"/>
                <a:ea typeface="+mn-ea"/>
                <a:cs typeface="+mn-cs"/>
                <a:sym typeface="Helvetica Light"/>
              </a:rPr>
              <a:t>De Santis, </a:t>
            </a:r>
            <a:r>
              <a:rPr kumimoji="0" lang="en-US" sz="2000" b="0" i="0" u="none" strike="noStrike" cap="none" spc="0" normalizeH="0" baseline="0" dirty="0" err="1">
                <a:ln>
                  <a:noFill/>
                </a:ln>
                <a:solidFill>
                  <a:srgbClr val="000000"/>
                </a:solidFill>
                <a:effectLst/>
                <a:uFillTx/>
                <a:latin typeface="+mn-lt"/>
                <a:ea typeface="+mn-ea"/>
                <a:cs typeface="+mn-cs"/>
                <a:sym typeface="Helvetica Light"/>
              </a:rPr>
              <a:t>SinemTas</a:t>
            </a:r>
            <a:r>
              <a:rPr kumimoji="0" lang="en-US" sz="2000" b="0" i="0" u="none" strike="noStrike" cap="none" spc="0" normalizeH="0" baseline="0" dirty="0">
                <a:ln>
                  <a:noFill/>
                </a:ln>
                <a:solidFill>
                  <a:srgbClr val="000000"/>
                </a:solidFill>
                <a:effectLst/>
                <a:uFillTx/>
                <a:latin typeface="+mn-lt"/>
                <a:ea typeface="+mn-ea"/>
                <a:cs typeface="+mn-cs"/>
                <a:sym typeface="Helvetica Light"/>
              </a:rPr>
              <a:t>, Deniz B</a:t>
            </a:r>
            <a:r>
              <a:rPr lang="en-GB" sz="2000" dirty="0" err="1"/>
              <a:t>ölükbas</a:t>
            </a:r>
            <a:r>
              <a:rPr lang="en-GB" sz="2000" dirty="0"/>
              <a:t>, </a:t>
            </a:r>
            <a:r>
              <a:rPr lang="en-GB" sz="2000" dirty="0" err="1"/>
              <a:t>Sujeethkumar</a:t>
            </a:r>
            <a:r>
              <a:rPr lang="en-GB" sz="2000" dirty="0"/>
              <a:t> </a:t>
            </a:r>
            <a:r>
              <a:rPr lang="en-GB" sz="2000" dirty="0" err="1"/>
              <a:t>Prithivirat</a:t>
            </a:r>
            <a:r>
              <a:rPr lang="en-GB" sz="2000" dirty="0"/>
              <a:t>, Iran Augusto De Silva</a:t>
            </a:r>
            <a:r>
              <a:rPr kumimoji="0" lang="en-US" sz="2000" b="0" i="0" u="none" strike="noStrike" cap="none" spc="0" normalizeH="0" baseline="0" dirty="0">
                <a:ln>
                  <a:noFill/>
                </a:ln>
                <a:solidFill>
                  <a:srgbClr val="000000"/>
                </a:solidFill>
                <a:effectLst/>
                <a:uFillTx/>
                <a:latin typeface="+mn-lt"/>
                <a:ea typeface="+mn-ea"/>
                <a:cs typeface="+mn-cs"/>
                <a:sym typeface="Helvetica Light"/>
              </a:rPr>
              <a:t> </a:t>
            </a:r>
          </a:p>
        </p:txBody>
      </p:sp>
      <p:pic>
        <p:nvPicPr>
          <p:cNvPr id="6148" name="Picture 4" descr="http://editorial.3dprint.com/wp-content/uploads/2017/07/file-20170703-32591-100f65h.jpg">
            <a:extLst>
              <a:ext uri="{FF2B5EF4-FFF2-40B4-BE49-F238E27FC236}">
                <a16:creationId xmlns:a16="http://schemas.microsoft.com/office/drawing/2014/main" id="{3446C80E-9E0D-45E5-8ED6-43BD8CC40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2039815"/>
            <a:ext cx="10299700" cy="576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8329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2"/>
          <a:stretch>
            <a:fillRect/>
          </a:stretch>
        </p:blipFill>
        <p:spPr>
          <a:xfrm>
            <a:off x="10168040" y="192425"/>
            <a:ext cx="2836760" cy="1462878"/>
          </a:xfrm>
          <a:prstGeom prst="rect">
            <a:avLst/>
          </a:prstGeom>
        </p:spPr>
      </p:pic>
      <p:cxnSp>
        <p:nvCxnSpPr>
          <p:cNvPr id="5" name="Straight Connector 4"/>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sp>
        <p:nvSpPr>
          <p:cNvPr id="25" name="Title 24">
            <a:extLst>
              <a:ext uri="{FF2B5EF4-FFF2-40B4-BE49-F238E27FC236}">
                <a16:creationId xmlns:a16="http://schemas.microsoft.com/office/drawing/2014/main" id="{B6C0AFEC-3B55-40E0-A4FF-78E8305F8B32}"/>
              </a:ext>
            </a:extLst>
          </p:cNvPr>
          <p:cNvSpPr>
            <a:spLocks noGrp="1"/>
          </p:cNvSpPr>
          <p:nvPr>
            <p:ph type="title"/>
          </p:nvPr>
        </p:nvSpPr>
        <p:spPr>
          <a:xfrm>
            <a:off x="750277" y="720000"/>
            <a:ext cx="11430000" cy="1319815"/>
          </a:xfrm>
        </p:spPr>
        <p:txBody>
          <a:bodyPr>
            <a:normAutofit/>
          </a:bodyPr>
          <a:lstStyle/>
          <a:p>
            <a:r>
              <a:rPr lang="en-GB" sz="4400" b="1" dirty="0"/>
              <a:t>Principle of Tissue Engineering</a:t>
            </a:r>
            <a:endParaRPr lang="en-SE" sz="4400" b="1" dirty="0"/>
          </a:p>
        </p:txBody>
      </p:sp>
      <p:sp>
        <p:nvSpPr>
          <p:cNvPr id="3" name="Oval 2">
            <a:extLst>
              <a:ext uri="{FF2B5EF4-FFF2-40B4-BE49-F238E27FC236}">
                <a16:creationId xmlns:a16="http://schemas.microsoft.com/office/drawing/2014/main" id="{00A35ADA-3D0E-49F7-AE4E-4A9D09672A53}"/>
              </a:ext>
            </a:extLst>
          </p:cNvPr>
          <p:cNvSpPr/>
          <p:nvPr/>
        </p:nvSpPr>
        <p:spPr>
          <a:xfrm>
            <a:off x="3672951" y="2567390"/>
            <a:ext cx="4080000" cy="4080000"/>
          </a:xfrm>
          <a:prstGeom prst="ellipse">
            <a:avLst/>
          </a:prstGeom>
          <a:solidFill>
            <a:srgbClr val="E3B6BB">
              <a:alpha val="30196"/>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SE"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Oval 7">
            <a:extLst>
              <a:ext uri="{FF2B5EF4-FFF2-40B4-BE49-F238E27FC236}">
                <a16:creationId xmlns:a16="http://schemas.microsoft.com/office/drawing/2014/main" id="{345C747F-BF97-4CE2-B4AD-9B974CE96A34}"/>
              </a:ext>
            </a:extLst>
          </p:cNvPr>
          <p:cNvSpPr/>
          <p:nvPr/>
        </p:nvSpPr>
        <p:spPr>
          <a:xfrm>
            <a:off x="5261081" y="2567390"/>
            <a:ext cx="4080000" cy="4080000"/>
          </a:xfrm>
          <a:prstGeom prst="ellipse">
            <a:avLst/>
          </a:prstGeom>
          <a:solidFill>
            <a:srgbClr val="FFC000">
              <a:alpha val="30196"/>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SE"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Oval 8">
            <a:extLst>
              <a:ext uri="{FF2B5EF4-FFF2-40B4-BE49-F238E27FC236}">
                <a16:creationId xmlns:a16="http://schemas.microsoft.com/office/drawing/2014/main" id="{B93371D5-6B41-4EBB-8BAB-9FCA9360BD76}"/>
              </a:ext>
            </a:extLst>
          </p:cNvPr>
          <p:cNvSpPr/>
          <p:nvPr/>
        </p:nvSpPr>
        <p:spPr>
          <a:xfrm>
            <a:off x="4481450" y="3729898"/>
            <a:ext cx="4080000" cy="4080000"/>
          </a:xfrm>
          <a:prstGeom prst="ellipse">
            <a:avLst/>
          </a:prstGeom>
          <a:solidFill>
            <a:srgbClr val="00B050">
              <a:alpha val="30196"/>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SE"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TextBox 6">
            <a:extLst>
              <a:ext uri="{FF2B5EF4-FFF2-40B4-BE49-F238E27FC236}">
                <a16:creationId xmlns:a16="http://schemas.microsoft.com/office/drawing/2014/main" id="{068C4C8F-3C9B-4D9E-8716-7AD54725709E}"/>
              </a:ext>
            </a:extLst>
          </p:cNvPr>
          <p:cNvSpPr txBox="1"/>
          <p:nvPr/>
        </p:nvSpPr>
        <p:spPr>
          <a:xfrm rot="18746508">
            <a:off x="4138896" y="3432381"/>
            <a:ext cx="116305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3200" b="1" i="0" u="none" strike="noStrike" cap="none" spc="0" normalizeH="0" baseline="0" dirty="0">
                <a:ln>
                  <a:noFill/>
                </a:ln>
                <a:solidFill>
                  <a:srgbClr val="000000"/>
                </a:solidFill>
                <a:effectLst/>
                <a:uFillTx/>
                <a:latin typeface="+mn-lt"/>
                <a:ea typeface="+mn-ea"/>
                <a:cs typeface="+mn-cs"/>
                <a:sym typeface="Helvetica Light"/>
              </a:rPr>
              <a:t>Cells</a:t>
            </a:r>
            <a:endParaRPr kumimoji="0" lang="en-SE" sz="32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TextBox 11">
            <a:extLst>
              <a:ext uri="{FF2B5EF4-FFF2-40B4-BE49-F238E27FC236}">
                <a16:creationId xmlns:a16="http://schemas.microsoft.com/office/drawing/2014/main" id="{24CF31E6-74E1-43DF-87CD-57FEC278E06F}"/>
              </a:ext>
            </a:extLst>
          </p:cNvPr>
          <p:cNvSpPr txBox="1"/>
          <p:nvPr/>
        </p:nvSpPr>
        <p:spPr>
          <a:xfrm rot="3379698">
            <a:off x="7422076" y="3580120"/>
            <a:ext cx="175354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3200" b="1" i="0" u="none" strike="noStrike" cap="none" spc="0" normalizeH="0" baseline="0" dirty="0">
                <a:ln>
                  <a:noFill/>
                </a:ln>
                <a:solidFill>
                  <a:srgbClr val="000000"/>
                </a:solidFill>
                <a:effectLst/>
                <a:uFillTx/>
                <a:latin typeface="+mn-lt"/>
                <a:ea typeface="+mn-ea"/>
                <a:cs typeface="+mn-cs"/>
                <a:sym typeface="Helvetica Light"/>
              </a:rPr>
              <a:t>Scaffold</a:t>
            </a:r>
          </a:p>
        </p:txBody>
      </p:sp>
      <p:sp>
        <p:nvSpPr>
          <p:cNvPr id="13" name="TextBox 12">
            <a:extLst>
              <a:ext uri="{FF2B5EF4-FFF2-40B4-BE49-F238E27FC236}">
                <a16:creationId xmlns:a16="http://schemas.microsoft.com/office/drawing/2014/main" id="{9F6431A4-CE14-48B4-83C6-154F45E0A45B}"/>
              </a:ext>
            </a:extLst>
          </p:cNvPr>
          <p:cNvSpPr txBox="1"/>
          <p:nvPr/>
        </p:nvSpPr>
        <p:spPr>
          <a:xfrm>
            <a:off x="5625943" y="6621562"/>
            <a:ext cx="188921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3200" b="1" i="0" u="none" strike="noStrike" cap="none" spc="0" normalizeH="0" baseline="0" dirty="0">
                <a:ln>
                  <a:noFill/>
                </a:ln>
                <a:solidFill>
                  <a:srgbClr val="000000"/>
                </a:solidFill>
                <a:effectLst/>
                <a:uFillTx/>
                <a:latin typeface="+mn-lt"/>
                <a:ea typeface="+mn-ea"/>
                <a:cs typeface="+mn-cs"/>
                <a:sym typeface="Helvetica Light"/>
              </a:rPr>
              <a:t>Bioactive molecules</a:t>
            </a:r>
            <a:endParaRPr kumimoji="0" lang="en-SE" sz="32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4" name="TextBox 13">
            <a:extLst>
              <a:ext uri="{FF2B5EF4-FFF2-40B4-BE49-F238E27FC236}">
                <a16:creationId xmlns:a16="http://schemas.microsoft.com/office/drawing/2014/main" id="{20E6B22E-4072-47F9-8A2A-81D5C77DF032}"/>
              </a:ext>
            </a:extLst>
          </p:cNvPr>
          <p:cNvSpPr txBox="1"/>
          <p:nvPr/>
        </p:nvSpPr>
        <p:spPr>
          <a:xfrm>
            <a:off x="5334900" y="4025376"/>
            <a:ext cx="242053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2800" b="1" i="0" u="none" strike="noStrike" cap="none" spc="0" normalizeH="0" baseline="0" dirty="0">
                <a:ln>
                  <a:noFill/>
                </a:ln>
                <a:solidFill>
                  <a:srgbClr val="000000"/>
                </a:solidFill>
                <a:effectLst/>
                <a:uFillTx/>
                <a:latin typeface="+mn-lt"/>
                <a:ea typeface="+mn-ea"/>
                <a:cs typeface="+mn-cs"/>
                <a:sym typeface="Helvetica Light"/>
              </a:rPr>
              <a:t>Bioengineered Organ</a:t>
            </a:r>
            <a:endParaRPr kumimoji="0" lang="en-SE" sz="2800" b="1" i="0" u="none" strike="noStrike" cap="none" spc="0" normalizeH="0" baseline="0" dirty="0">
              <a:ln>
                <a:noFill/>
              </a:ln>
              <a:solidFill>
                <a:srgbClr val="000000"/>
              </a:solidFill>
              <a:effectLst/>
              <a:uFillTx/>
              <a:latin typeface="+mn-lt"/>
              <a:ea typeface="+mn-ea"/>
              <a:cs typeface="+mn-cs"/>
              <a:sym typeface="Helvetica Light"/>
            </a:endParaRPr>
          </a:p>
        </p:txBody>
      </p:sp>
      <p:pic>
        <p:nvPicPr>
          <p:cNvPr id="17" name="Picture 2" descr="mage result for lung">
            <a:extLst>
              <a:ext uri="{FF2B5EF4-FFF2-40B4-BE49-F238E27FC236}">
                <a16:creationId xmlns:a16="http://schemas.microsoft.com/office/drawing/2014/main" id="{6E3E57F9-F1A5-42DA-9E41-EF015F4823BD}"/>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6452" b="92115" l="15676" r="85946">
                        <a14:foregroundMark x1="29730" y1="85305" x2="29730" y2="85305"/>
                        <a14:foregroundMark x1="38378" y1="8244" x2="38378" y2="8244"/>
                        <a14:foregroundMark x1="61351" y1="7168" x2="61351" y2="7168"/>
                        <a14:foregroundMark x1="80811" y1="80645" x2="80811" y2="80645"/>
                        <a14:foregroundMark x1="68919" y1="89606" x2="68919" y2="89606"/>
                        <a14:foregroundMark x1="74054" y1="90681" x2="74054" y2="90681"/>
                        <a14:foregroundMark x1="79189" y1="92115" x2="79189" y2="92115"/>
                        <a14:foregroundMark x1="75676" y1="90681" x2="75676" y2="90681"/>
                        <a14:foregroundMark x1="83243" y1="92115" x2="83243" y2="92115"/>
                        <a14:foregroundMark x1="85946" y1="67025" x2="85946" y2="67025"/>
                      </a14:backgroundRemoval>
                    </a14:imgEffect>
                    <a14:imgEffect>
                      <a14:brightnessContrast bright="20000"/>
                    </a14:imgEffect>
                  </a14:imgLayer>
                </a14:imgProps>
              </a:ext>
              <a:ext uri="{28A0092B-C50C-407E-A947-70E740481C1C}">
                <a14:useLocalDpi xmlns:a14="http://schemas.microsoft.com/office/drawing/2010/main" val="0"/>
              </a:ext>
            </a:extLst>
          </a:blip>
          <a:srcRect l="7557" r="8959"/>
          <a:stretch/>
        </p:blipFill>
        <p:spPr bwMode="auto">
          <a:xfrm>
            <a:off x="6570549" y="5007820"/>
            <a:ext cx="674997" cy="6082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bone">
            <a:extLst>
              <a:ext uri="{FF2B5EF4-FFF2-40B4-BE49-F238E27FC236}">
                <a16:creationId xmlns:a16="http://schemas.microsoft.com/office/drawing/2014/main" id="{A1523817-F8FD-4A98-A5A3-A4028420202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5556" b="93333" l="9626" r="91979">
                        <a14:foregroundMark x1="57754" y1="22963" x2="57754" y2="22963"/>
                        <a14:foregroundMark x1="60963" y1="36667" x2="60963" y2="36667"/>
                        <a14:foregroundMark x1="65241" y1="30741" x2="65241" y2="30741"/>
                        <a14:foregroundMark x1="65775" y1="32222" x2="65775" y2="32222"/>
                        <a14:foregroundMark x1="72193" y1="20741" x2="72193" y2="20741"/>
                        <a14:foregroundMark x1="79144" y1="15185" x2="79144" y2="15185"/>
                        <a14:foregroundMark x1="87166" y1="17037" x2="87166" y2="17037"/>
                        <a14:foregroundMark x1="91979" y1="10000" x2="91979" y2="10000"/>
                        <a14:foregroundMark x1="64706" y1="5556" x2="64706" y2="5556"/>
                        <a14:foregroundMark x1="32620" y1="93333" x2="32620" y2="93333"/>
                        <a14:foregroundMark x1="28342" y1="88148" x2="28342" y2="88148"/>
                        <a14:foregroundMark x1="24599" y1="88889" x2="24599" y2="88889"/>
                        <a14:foregroundMark x1="53476" y1="45185" x2="53476" y2="45185"/>
                      </a14:backgroundRemoval>
                    </a14:imgEffect>
                  </a14:imgLayer>
                </a14:imgProps>
              </a:ext>
              <a:ext uri="{28A0092B-C50C-407E-A947-70E740481C1C}">
                <a14:useLocalDpi xmlns:a14="http://schemas.microsoft.com/office/drawing/2010/main" val="0"/>
              </a:ext>
            </a:extLst>
          </a:blip>
          <a:srcRect/>
          <a:stretch>
            <a:fillRect/>
          </a:stretch>
        </p:blipFill>
        <p:spPr bwMode="auto">
          <a:xfrm rot="3455548">
            <a:off x="6213700" y="5429350"/>
            <a:ext cx="674997" cy="9745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heart">
            <a:extLst>
              <a:ext uri="{FF2B5EF4-FFF2-40B4-BE49-F238E27FC236}">
                <a16:creationId xmlns:a16="http://schemas.microsoft.com/office/drawing/2014/main" id="{26E79AB9-2188-4879-8F3E-6BD97AE7C605}"/>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000" b="94500" l="9884" r="89535">
                        <a14:foregroundMark x1="50581" y1="10500" x2="50581" y2="10500"/>
                        <a14:foregroundMark x1="43605" y1="12000" x2="43605" y2="12000"/>
                        <a14:foregroundMark x1="43023" y1="10000" x2="43023" y2="10000"/>
                        <a14:foregroundMark x1="58140" y1="9000" x2="58140" y2="9000"/>
                        <a14:foregroundMark x1="41860" y1="7000" x2="41860" y2="7000"/>
                        <a14:foregroundMark x1="51744" y1="94500" x2="51744" y2="94500"/>
                      </a14:backgroundRemoval>
                    </a14:imgEffect>
                  </a14:imgLayer>
                </a14:imgProps>
              </a:ext>
              <a:ext uri="{28A0092B-C50C-407E-A947-70E740481C1C}">
                <a14:useLocalDpi xmlns:a14="http://schemas.microsoft.com/office/drawing/2010/main" val="0"/>
              </a:ext>
            </a:extLst>
          </a:blip>
          <a:srcRect/>
          <a:stretch>
            <a:fillRect/>
          </a:stretch>
        </p:blipFill>
        <p:spPr bwMode="auto">
          <a:xfrm>
            <a:off x="5846988" y="4971011"/>
            <a:ext cx="586417" cy="68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18879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ln w="12700">
            <a:miter lim="400000"/>
          </a:ln>
        </p:spPr>
        <p:txBody>
          <a:bodyPr lIns="50797" tIns="50797" rIns="50797" bIns="359982" anchor="b">
            <a:normAutofit fontScale="90000"/>
          </a:bodyPr>
          <a:lstStyle/>
          <a:p>
            <a:r>
              <a:rPr lang="en-US" dirty="0"/>
              <a:t>Complexity</a:t>
            </a:r>
          </a:p>
        </p:txBody>
      </p:sp>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3"/>
          <a:stretch>
            <a:fillRect/>
          </a:stretch>
        </p:blipFill>
        <p:spPr>
          <a:xfrm>
            <a:off x="10168040" y="192425"/>
            <a:ext cx="2836760" cy="1462878"/>
          </a:xfrm>
          <a:prstGeom prst="rect">
            <a:avLst/>
          </a:prstGeom>
        </p:spPr>
      </p:pic>
      <p:cxnSp>
        <p:nvCxnSpPr>
          <p:cNvPr id="5" name="Straight Connector 4"/>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grpSp>
        <p:nvGrpSpPr>
          <p:cNvPr id="6" name="Group 5">
            <a:extLst>
              <a:ext uri="{FF2B5EF4-FFF2-40B4-BE49-F238E27FC236}">
                <a16:creationId xmlns:a16="http://schemas.microsoft.com/office/drawing/2014/main" id="{B901DB58-42C6-4505-A97F-F13623BCAE63}"/>
              </a:ext>
            </a:extLst>
          </p:cNvPr>
          <p:cNvGrpSpPr/>
          <p:nvPr/>
        </p:nvGrpSpPr>
        <p:grpSpPr>
          <a:xfrm>
            <a:off x="837337" y="4614849"/>
            <a:ext cx="11430000" cy="904921"/>
            <a:chOff x="1240325" y="4852860"/>
            <a:chExt cx="10495954" cy="697314"/>
          </a:xfrm>
        </p:grpSpPr>
        <p:sp>
          <p:nvSpPr>
            <p:cNvPr id="7" name="Right Triangle 6">
              <a:extLst>
                <a:ext uri="{FF2B5EF4-FFF2-40B4-BE49-F238E27FC236}">
                  <a16:creationId xmlns:a16="http://schemas.microsoft.com/office/drawing/2014/main" id="{3BBD6A03-17F8-4AEA-BAFD-69F176F36E5B}"/>
                </a:ext>
              </a:extLst>
            </p:cNvPr>
            <p:cNvSpPr/>
            <p:nvPr/>
          </p:nvSpPr>
          <p:spPr>
            <a:xfrm rot="16200000">
              <a:off x="6139645" y="-46460"/>
              <a:ext cx="697314" cy="10495954"/>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4400" dirty="0"/>
            </a:p>
          </p:txBody>
        </p:sp>
        <p:sp>
          <p:nvSpPr>
            <p:cNvPr id="8" name="TextBox 7">
              <a:extLst>
                <a:ext uri="{FF2B5EF4-FFF2-40B4-BE49-F238E27FC236}">
                  <a16:creationId xmlns:a16="http://schemas.microsoft.com/office/drawing/2014/main" id="{0641D7F9-2564-4A87-95A5-A13A13A03B29}"/>
                </a:ext>
              </a:extLst>
            </p:cNvPr>
            <p:cNvSpPr txBox="1"/>
            <p:nvPr/>
          </p:nvSpPr>
          <p:spPr>
            <a:xfrm>
              <a:off x="8074775" y="5096751"/>
              <a:ext cx="3590482" cy="403183"/>
            </a:xfrm>
            <a:prstGeom prst="rect">
              <a:avLst/>
            </a:prstGeom>
            <a:noFill/>
            <a:ln>
              <a:noFill/>
            </a:ln>
          </p:spPr>
          <p:txBody>
            <a:bodyPr wrap="square" rtlCol="0">
              <a:spAutoFit/>
            </a:bodyPr>
            <a:lstStyle/>
            <a:p>
              <a:pPr algn="r"/>
              <a:r>
                <a:rPr lang="en-GB" sz="2800" b="1" dirty="0">
                  <a:solidFill>
                    <a:schemeClr val="bg1"/>
                  </a:solidFill>
                </a:rPr>
                <a:t>Complexity of organ</a:t>
              </a:r>
              <a:endParaRPr lang="en-SE" sz="2800" b="1" dirty="0">
                <a:solidFill>
                  <a:schemeClr val="bg1"/>
                </a:solidFill>
              </a:endParaRPr>
            </a:p>
          </p:txBody>
        </p:sp>
      </p:grpSp>
      <p:pic>
        <p:nvPicPr>
          <p:cNvPr id="9" name="Picture 2" descr="mage result for lung">
            <a:extLst>
              <a:ext uri="{FF2B5EF4-FFF2-40B4-BE49-F238E27FC236}">
                <a16:creationId xmlns:a16="http://schemas.microsoft.com/office/drawing/2014/main" id="{CFE4621E-A57E-4A60-A754-127790D34FE9}"/>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7557" r="8959"/>
          <a:stretch/>
        </p:blipFill>
        <p:spPr bwMode="auto">
          <a:xfrm>
            <a:off x="8319603" y="2836764"/>
            <a:ext cx="1861251" cy="16772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brain image">
            <a:extLst>
              <a:ext uri="{FF2B5EF4-FFF2-40B4-BE49-F238E27FC236}">
                <a16:creationId xmlns:a16="http://schemas.microsoft.com/office/drawing/2014/main" id="{65DC10BA-741E-4F4A-AE6E-F6FE68B9C9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360" t="5861" r="16937"/>
          <a:stretch/>
        </p:blipFill>
        <p:spPr bwMode="auto">
          <a:xfrm>
            <a:off x="10510838" y="2942227"/>
            <a:ext cx="1540701" cy="12846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bone">
            <a:extLst>
              <a:ext uri="{FF2B5EF4-FFF2-40B4-BE49-F238E27FC236}">
                <a16:creationId xmlns:a16="http://schemas.microsoft.com/office/drawing/2014/main" id="{18E34983-EA52-48BC-BFE0-73714DB35E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8483" y="3187746"/>
            <a:ext cx="1161646" cy="16772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Related image">
            <a:extLst>
              <a:ext uri="{FF2B5EF4-FFF2-40B4-BE49-F238E27FC236}">
                <a16:creationId xmlns:a16="http://schemas.microsoft.com/office/drawing/2014/main" id="{EDE397C8-CB10-4F75-841B-4B7AD972603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5528" t="10579" r="3079" b="14296"/>
          <a:stretch/>
        </p:blipFill>
        <p:spPr bwMode="auto">
          <a:xfrm>
            <a:off x="3214522" y="3584536"/>
            <a:ext cx="982803" cy="12171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ECDF80-BCB4-48E5-93B1-CA7F582F03FB}"/>
              </a:ext>
            </a:extLst>
          </p:cNvPr>
          <p:cNvSpPr txBox="1"/>
          <p:nvPr/>
        </p:nvSpPr>
        <p:spPr>
          <a:xfrm flipH="1">
            <a:off x="3296737" y="2811082"/>
            <a:ext cx="818372" cy="523220"/>
          </a:xfrm>
          <a:prstGeom prst="rect">
            <a:avLst/>
          </a:prstGeom>
          <a:noFill/>
        </p:spPr>
        <p:txBody>
          <a:bodyPr wrap="square" rtlCol="0">
            <a:spAutoFit/>
          </a:bodyPr>
          <a:lstStyle/>
          <a:p>
            <a:pPr algn="ctr"/>
            <a:r>
              <a:rPr lang="en-GB" sz="2800" dirty="0">
                <a:latin typeface="Arial" panose="020B0604020202020204" pitchFamily="34" charset="0"/>
                <a:cs typeface="Arial" panose="020B0604020202020204" pitchFamily="34" charset="0"/>
              </a:rPr>
              <a:t>skin</a:t>
            </a:r>
            <a:endParaRPr lang="en-SE" sz="28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F32FEB-A262-440B-AA45-9358FCCE736F}"/>
              </a:ext>
            </a:extLst>
          </p:cNvPr>
          <p:cNvSpPr txBox="1"/>
          <p:nvPr/>
        </p:nvSpPr>
        <p:spPr>
          <a:xfrm flipH="1">
            <a:off x="4817946" y="2490449"/>
            <a:ext cx="1342720" cy="523220"/>
          </a:xfrm>
          <a:prstGeom prst="rect">
            <a:avLst/>
          </a:prstGeom>
          <a:noFill/>
        </p:spPr>
        <p:txBody>
          <a:bodyPr wrap="square" rtlCol="0">
            <a:spAutoFit/>
          </a:bodyPr>
          <a:lstStyle/>
          <a:p>
            <a:pPr algn="ctr"/>
            <a:r>
              <a:rPr lang="en-GB" sz="2800" dirty="0">
                <a:latin typeface="Arial" panose="020B0604020202020204" pitchFamily="34" charset="0"/>
                <a:cs typeface="Arial" panose="020B0604020202020204" pitchFamily="34" charset="0"/>
              </a:rPr>
              <a:t>bone</a:t>
            </a:r>
            <a:endParaRPr lang="en-SE" sz="28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05D383-321B-4BD1-8DA3-2E1FA8EC0602}"/>
              </a:ext>
            </a:extLst>
          </p:cNvPr>
          <p:cNvSpPr txBox="1"/>
          <p:nvPr/>
        </p:nvSpPr>
        <p:spPr>
          <a:xfrm flipH="1">
            <a:off x="6561051" y="2263831"/>
            <a:ext cx="1342720" cy="523220"/>
          </a:xfrm>
          <a:prstGeom prst="rect">
            <a:avLst/>
          </a:prstGeom>
          <a:noFill/>
        </p:spPr>
        <p:txBody>
          <a:bodyPr wrap="square" rtlCol="0">
            <a:spAutoFit/>
          </a:bodyPr>
          <a:lstStyle/>
          <a:p>
            <a:pPr algn="ctr"/>
            <a:r>
              <a:rPr lang="en-GB" sz="2800" dirty="0">
                <a:latin typeface="Arial" panose="020B0604020202020204" pitchFamily="34" charset="0"/>
                <a:cs typeface="Arial" panose="020B0604020202020204" pitchFamily="34" charset="0"/>
              </a:rPr>
              <a:t>heart</a:t>
            </a:r>
            <a:endParaRPr lang="en-SE" sz="28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4A81F84-2970-4863-AA7B-CC105411A250}"/>
              </a:ext>
            </a:extLst>
          </p:cNvPr>
          <p:cNvSpPr txBox="1"/>
          <p:nvPr/>
        </p:nvSpPr>
        <p:spPr>
          <a:xfrm flipH="1">
            <a:off x="8578869" y="2151013"/>
            <a:ext cx="1342719" cy="523220"/>
          </a:xfrm>
          <a:prstGeom prst="rect">
            <a:avLst/>
          </a:prstGeom>
          <a:noFill/>
        </p:spPr>
        <p:txBody>
          <a:bodyPr wrap="square" rtlCol="0">
            <a:spAutoFit/>
          </a:bodyPr>
          <a:lstStyle/>
          <a:p>
            <a:pPr algn="ctr"/>
            <a:r>
              <a:rPr lang="en-GB" sz="2800" dirty="0">
                <a:latin typeface="Arial" panose="020B0604020202020204" pitchFamily="34" charset="0"/>
                <a:cs typeface="Arial" panose="020B0604020202020204" pitchFamily="34" charset="0"/>
              </a:rPr>
              <a:t>lung</a:t>
            </a:r>
            <a:endParaRPr lang="en-SE" sz="28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8DEC9B8-545D-4A92-80F4-75FF37FC497E}"/>
              </a:ext>
            </a:extLst>
          </p:cNvPr>
          <p:cNvSpPr txBox="1"/>
          <p:nvPr/>
        </p:nvSpPr>
        <p:spPr>
          <a:xfrm flipH="1">
            <a:off x="10459671" y="2039815"/>
            <a:ext cx="1643034" cy="523220"/>
          </a:xfrm>
          <a:prstGeom prst="rect">
            <a:avLst/>
          </a:prstGeom>
          <a:noFill/>
        </p:spPr>
        <p:txBody>
          <a:bodyPr wrap="square" rtlCol="0">
            <a:spAutoFit/>
          </a:bodyPr>
          <a:lstStyle/>
          <a:p>
            <a:pPr algn="ctr"/>
            <a:r>
              <a:rPr lang="en-GB" sz="2800" dirty="0">
                <a:latin typeface="Arial" panose="020B0604020202020204" pitchFamily="34" charset="0"/>
                <a:cs typeface="Arial" panose="020B0604020202020204" pitchFamily="34" charset="0"/>
              </a:rPr>
              <a:t>brain</a:t>
            </a:r>
            <a:endParaRPr lang="en-SE" sz="2800" dirty="0">
              <a:latin typeface="Arial" panose="020B0604020202020204" pitchFamily="34" charset="0"/>
              <a:cs typeface="Arial" panose="020B0604020202020204" pitchFamily="34" charset="0"/>
            </a:endParaRPr>
          </a:p>
        </p:txBody>
      </p:sp>
      <p:pic>
        <p:nvPicPr>
          <p:cNvPr id="19" name="Picture 10" descr="Image result for bladder image">
            <a:extLst>
              <a:ext uri="{FF2B5EF4-FFF2-40B4-BE49-F238E27FC236}">
                <a16:creationId xmlns:a16="http://schemas.microsoft.com/office/drawing/2014/main" id="{843D760A-52E3-4D2C-A6B5-16F20278334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64" t="14190" r="8119" b="20012"/>
          <a:stretch/>
        </p:blipFill>
        <p:spPr bwMode="auto">
          <a:xfrm>
            <a:off x="804697" y="4066114"/>
            <a:ext cx="1668498" cy="96458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2F52D14-5130-4B99-9B0E-94D7441CAD64}"/>
              </a:ext>
            </a:extLst>
          </p:cNvPr>
          <p:cNvSpPr txBox="1"/>
          <p:nvPr/>
        </p:nvSpPr>
        <p:spPr>
          <a:xfrm flipH="1">
            <a:off x="908589" y="3199274"/>
            <a:ext cx="1460715" cy="523220"/>
          </a:xfrm>
          <a:prstGeom prst="rect">
            <a:avLst/>
          </a:prstGeom>
          <a:noFill/>
        </p:spPr>
        <p:txBody>
          <a:bodyPr wrap="square" rtlCol="0">
            <a:spAutoFit/>
          </a:bodyPr>
          <a:lstStyle/>
          <a:p>
            <a:pPr algn="ctr"/>
            <a:r>
              <a:rPr lang="en-GB" sz="2800" dirty="0">
                <a:latin typeface="Arial" panose="020B0604020202020204" pitchFamily="34" charset="0"/>
                <a:cs typeface="Arial" panose="020B0604020202020204" pitchFamily="34" charset="0"/>
              </a:rPr>
              <a:t>bladder</a:t>
            </a:r>
            <a:endParaRPr lang="en-SE" sz="2800" dirty="0">
              <a:latin typeface="Arial" panose="020B0604020202020204" pitchFamily="34" charset="0"/>
              <a:cs typeface="Arial" panose="020B0604020202020204" pitchFamily="34" charset="0"/>
            </a:endParaRPr>
          </a:p>
        </p:txBody>
      </p:sp>
      <p:pic>
        <p:nvPicPr>
          <p:cNvPr id="9220" name="Picture 4" descr="Image result for heart">
            <a:extLst>
              <a:ext uri="{FF2B5EF4-FFF2-40B4-BE49-F238E27FC236}">
                <a16:creationId xmlns:a16="http://schemas.microsoft.com/office/drawing/2014/main" id="{FC258CD1-D147-498B-87F3-1E23955E44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66411" y="2984192"/>
            <a:ext cx="1332000" cy="154883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7C3642C-A647-4F64-B0DA-885D0E720B64}"/>
              </a:ext>
            </a:extLst>
          </p:cNvPr>
          <p:cNvSpPr txBox="1"/>
          <p:nvPr/>
        </p:nvSpPr>
        <p:spPr>
          <a:xfrm flipH="1">
            <a:off x="1099031" y="6597731"/>
            <a:ext cx="3287439" cy="1384995"/>
          </a:xfrm>
          <a:prstGeom prst="rect">
            <a:avLst/>
          </a:prstGeom>
          <a:noFill/>
        </p:spPr>
        <p:txBody>
          <a:bodyPr wrap="square" rtlCol="0">
            <a:spAutoFit/>
          </a:bodyPr>
          <a:lstStyle/>
          <a:p>
            <a:pPr algn="l"/>
            <a:r>
              <a:rPr lang="en-GB" sz="2800" dirty="0"/>
              <a:t>2 dimensional</a:t>
            </a:r>
          </a:p>
          <a:p>
            <a:pPr algn="l"/>
            <a:r>
              <a:rPr lang="en-GB" sz="2800" dirty="0"/>
              <a:t>Few cell types</a:t>
            </a:r>
          </a:p>
          <a:p>
            <a:pPr algn="l"/>
            <a:r>
              <a:rPr lang="en-GB" sz="2800" dirty="0"/>
              <a:t>Not moving</a:t>
            </a:r>
            <a:endParaRPr lang="en-SE" sz="2800" dirty="0"/>
          </a:p>
        </p:txBody>
      </p:sp>
      <p:sp>
        <p:nvSpPr>
          <p:cNvPr id="27" name="TextBox 26">
            <a:extLst>
              <a:ext uri="{FF2B5EF4-FFF2-40B4-BE49-F238E27FC236}">
                <a16:creationId xmlns:a16="http://schemas.microsoft.com/office/drawing/2014/main" id="{3F390A4C-26D0-4D69-A461-85C8F6EB9454}"/>
              </a:ext>
            </a:extLst>
          </p:cNvPr>
          <p:cNvSpPr txBox="1"/>
          <p:nvPr/>
        </p:nvSpPr>
        <p:spPr>
          <a:xfrm flipH="1">
            <a:off x="7898410" y="6543380"/>
            <a:ext cx="4368926" cy="1384995"/>
          </a:xfrm>
          <a:prstGeom prst="rect">
            <a:avLst/>
          </a:prstGeom>
          <a:noFill/>
        </p:spPr>
        <p:txBody>
          <a:bodyPr wrap="square" rtlCol="0">
            <a:spAutoFit/>
          </a:bodyPr>
          <a:lstStyle/>
          <a:p>
            <a:pPr algn="l"/>
            <a:r>
              <a:rPr lang="en-GB" sz="2800" dirty="0"/>
              <a:t>3 dimensional</a:t>
            </a:r>
          </a:p>
          <a:p>
            <a:pPr algn="l"/>
            <a:r>
              <a:rPr lang="en-GB" sz="2800" dirty="0"/>
              <a:t>Many different cell types</a:t>
            </a:r>
          </a:p>
          <a:p>
            <a:pPr algn="l"/>
            <a:r>
              <a:rPr lang="en-GB" sz="2800" dirty="0"/>
              <a:t>Constantly moving</a:t>
            </a:r>
            <a:endParaRPr lang="en-SE" sz="2800" dirty="0"/>
          </a:p>
        </p:txBody>
      </p:sp>
    </p:spTree>
    <p:extLst>
      <p:ext uri="{BB962C8B-B14F-4D97-AF65-F5344CB8AC3E}">
        <p14:creationId xmlns:p14="http://schemas.microsoft.com/office/powerpoint/2010/main" val="1558483695"/>
      </p:ext>
    </p:extLst>
  </p:cSld>
  <p:clrMapOvr>
    <a:overrideClrMapping bg1="lt1" tx1="dk1" bg2="lt2" tx2="dk2" accent1="accent1" accent2="accent2" accent3="accent3" accent4="accent4" accent5="accent5" accent6="accent6" hlink="hlink" folHlink="folHlink"/>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a:miter lim="400000"/>
          </a:ln>
        </p:spPr>
        <p:txBody>
          <a:bodyPr lIns="50797" tIns="50797" rIns="50797" bIns="359982" anchor="b">
            <a:normAutofit fontScale="90000"/>
          </a:bodyPr>
          <a:lstStyle/>
          <a:p>
            <a:r>
              <a:rPr lang="en-US" dirty="0"/>
              <a:t>Complexity</a:t>
            </a:r>
          </a:p>
        </p:txBody>
      </p:sp>
      <p:pic>
        <p:nvPicPr>
          <p:cNvPr id="4" name="Picture 3">
            <a:extLst>
              <a:ext uri="{FF2B5EF4-FFF2-40B4-BE49-F238E27FC236}">
                <a16:creationId xmlns:a16="http://schemas.microsoft.com/office/drawing/2014/main" id="{68D4CFC4-E637-4942-8F6A-3BBB387475E8}"/>
              </a:ext>
            </a:extLst>
          </p:cNvPr>
          <p:cNvPicPr>
            <a:picLocks noChangeAspect="1"/>
          </p:cNvPicPr>
          <p:nvPr/>
        </p:nvPicPr>
        <p:blipFill>
          <a:blip r:embed="rId5"/>
          <a:stretch>
            <a:fillRect/>
          </a:stretch>
        </p:blipFill>
        <p:spPr>
          <a:xfrm>
            <a:off x="10168040" y="192425"/>
            <a:ext cx="2836760" cy="1462878"/>
          </a:xfrm>
          <a:prstGeom prst="rect">
            <a:avLst/>
          </a:prstGeom>
        </p:spPr>
      </p:pic>
      <p:cxnSp>
        <p:nvCxnSpPr>
          <p:cNvPr id="5" name="Straight Connector 4"/>
          <p:cNvCxnSpPr/>
          <p:nvPr/>
        </p:nvCxnSpPr>
        <p:spPr>
          <a:xfrm flipV="1">
            <a:off x="711933" y="1731835"/>
            <a:ext cx="9447541" cy="19244"/>
          </a:xfrm>
          <a:prstGeom prst="line">
            <a:avLst/>
          </a:prstGeom>
          <a:noFill/>
          <a:ln w="25400" cap="flat">
            <a:solidFill>
              <a:srgbClr val="9C6114"/>
            </a:solidFill>
            <a:prstDash val="solid"/>
            <a:miter lim="4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EFECDF80-BCB4-48E5-93B1-CA7F582F03FB}"/>
              </a:ext>
            </a:extLst>
          </p:cNvPr>
          <p:cNvSpPr txBox="1"/>
          <p:nvPr/>
        </p:nvSpPr>
        <p:spPr>
          <a:xfrm flipH="1">
            <a:off x="2679802" y="2307255"/>
            <a:ext cx="818372" cy="523220"/>
          </a:xfrm>
          <a:prstGeom prst="rect">
            <a:avLst/>
          </a:prstGeom>
          <a:noFill/>
        </p:spPr>
        <p:txBody>
          <a:bodyPr wrap="square" rtlCol="0">
            <a:spAutoFit/>
          </a:bodyPr>
          <a:lstStyle/>
          <a:p>
            <a:pPr algn="ctr"/>
            <a:r>
              <a:rPr lang="en-GB" sz="2800" dirty="0">
                <a:latin typeface="Arial" panose="020B0604020202020204" pitchFamily="34" charset="0"/>
                <a:cs typeface="Arial" panose="020B0604020202020204" pitchFamily="34" charset="0"/>
              </a:rPr>
              <a:t>skin</a:t>
            </a:r>
            <a:endParaRPr lang="en-SE" sz="28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4A81F84-2970-4863-AA7B-CC105411A250}"/>
              </a:ext>
            </a:extLst>
          </p:cNvPr>
          <p:cNvSpPr txBox="1"/>
          <p:nvPr/>
        </p:nvSpPr>
        <p:spPr>
          <a:xfrm flipH="1">
            <a:off x="8313826" y="2307255"/>
            <a:ext cx="1342719" cy="523220"/>
          </a:xfrm>
          <a:prstGeom prst="rect">
            <a:avLst/>
          </a:prstGeom>
          <a:noFill/>
        </p:spPr>
        <p:txBody>
          <a:bodyPr wrap="square" rtlCol="0">
            <a:spAutoFit/>
          </a:bodyPr>
          <a:lstStyle/>
          <a:p>
            <a:pPr algn="ctr"/>
            <a:r>
              <a:rPr lang="en-GB" sz="2800" dirty="0">
                <a:latin typeface="Arial" panose="020B0604020202020204" pitchFamily="34" charset="0"/>
                <a:cs typeface="Arial" panose="020B0604020202020204" pitchFamily="34" charset="0"/>
              </a:rPr>
              <a:t>lung</a:t>
            </a:r>
            <a:endParaRPr lang="en-SE" sz="28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7C3642C-A647-4F64-B0DA-885D0E720B64}"/>
              </a:ext>
            </a:extLst>
          </p:cNvPr>
          <p:cNvSpPr txBox="1"/>
          <p:nvPr/>
        </p:nvSpPr>
        <p:spPr>
          <a:xfrm flipH="1">
            <a:off x="1854454" y="7095139"/>
            <a:ext cx="3287439" cy="1384995"/>
          </a:xfrm>
          <a:prstGeom prst="rect">
            <a:avLst/>
          </a:prstGeom>
          <a:noFill/>
        </p:spPr>
        <p:txBody>
          <a:bodyPr wrap="square" rtlCol="0">
            <a:spAutoFit/>
          </a:bodyPr>
          <a:lstStyle/>
          <a:p>
            <a:r>
              <a:rPr lang="en-GB" sz="2800" dirty="0"/>
              <a:t>2 dimensional</a:t>
            </a:r>
          </a:p>
          <a:p>
            <a:r>
              <a:rPr lang="en-GB" sz="2800" dirty="0"/>
              <a:t>Few cell types</a:t>
            </a:r>
          </a:p>
          <a:p>
            <a:r>
              <a:rPr lang="en-GB" sz="2800" dirty="0"/>
              <a:t>Not moving</a:t>
            </a:r>
            <a:endParaRPr lang="en-SE" sz="2800" dirty="0"/>
          </a:p>
        </p:txBody>
      </p:sp>
      <p:sp>
        <p:nvSpPr>
          <p:cNvPr id="27" name="TextBox 26">
            <a:extLst>
              <a:ext uri="{FF2B5EF4-FFF2-40B4-BE49-F238E27FC236}">
                <a16:creationId xmlns:a16="http://schemas.microsoft.com/office/drawing/2014/main" id="{3F390A4C-26D0-4D69-A461-85C8F6EB9454}"/>
              </a:ext>
            </a:extLst>
          </p:cNvPr>
          <p:cNvSpPr txBox="1"/>
          <p:nvPr/>
        </p:nvSpPr>
        <p:spPr>
          <a:xfrm flipH="1">
            <a:off x="7117281" y="7095139"/>
            <a:ext cx="4368926" cy="1384995"/>
          </a:xfrm>
          <a:prstGeom prst="rect">
            <a:avLst/>
          </a:prstGeom>
          <a:noFill/>
        </p:spPr>
        <p:txBody>
          <a:bodyPr wrap="square" rtlCol="0">
            <a:spAutoFit/>
          </a:bodyPr>
          <a:lstStyle/>
          <a:p>
            <a:r>
              <a:rPr lang="en-GB" sz="2800" dirty="0"/>
              <a:t>3 dimensional</a:t>
            </a:r>
          </a:p>
          <a:p>
            <a:r>
              <a:rPr lang="en-GB" sz="2800" dirty="0"/>
              <a:t>Many different cell types</a:t>
            </a:r>
          </a:p>
          <a:p>
            <a:r>
              <a:rPr lang="en-GB" sz="2800" dirty="0"/>
              <a:t>Constantly moving</a:t>
            </a:r>
            <a:endParaRPr lang="en-SE" sz="2800" dirty="0"/>
          </a:p>
        </p:txBody>
      </p:sp>
      <p:pic>
        <p:nvPicPr>
          <p:cNvPr id="3" name="y2mate.com - anatomy_of_the_skin_3d_medical_animation_abp_xFPA1_bF7ZM_360p">
            <a:hlinkClick r:id="" action="ppaction://media"/>
            <a:extLst>
              <a:ext uri="{FF2B5EF4-FFF2-40B4-BE49-F238E27FC236}">
                <a16:creationId xmlns:a16="http://schemas.microsoft.com/office/drawing/2014/main" id="{5CFC812D-0149-47A9-A042-D8DBCC05B8FD}"/>
              </a:ext>
            </a:extLst>
          </p:cNvPr>
          <p:cNvPicPr>
            <a:picLocks noChangeAspect="1"/>
          </p:cNvPicPr>
          <p:nvPr>
            <a:videoFile r:link="rId1"/>
            <p:extLst>
              <p:ext uri="{DAA4B4D4-6D71-4841-9C94-3DE7FCFB9230}">
                <p14:media xmlns:p14="http://schemas.microsoft.com/office/powerpoint/2010/main" r:embed="rId2">
                  <p14:trim st="506"/>
                </p14:media>
              </p:ext>
            </p:extLst>
          </p:nvPr>
        </p:nvPicPr>
        <p:blipFill>
          <a:blip r:embed="rId6"/>
          <a:stretch>
            <a:fillRect/>
          </a:stretch>
        </p:blipFill>
        <p:spPr>
          <a:xfrm>
            <a:off x="1116037" y="3805836"/>
            <a:ext cx="5084536" cy="2828273"/>
          </a:xfrm>
          <a:prstGeom prst="rect">
            <a:avLst/>
          </a:prstGeom>
        </p:spPr>
      </p:pic>
      <p:pic>
        <p:nvPicPr>
          <p:cNvPr id="6" name="y2mate.com - florida_hospital_kissimmee_lung_anatomy_animation_ibqFS7wusG4_360p">
            <a:hlinkClick r:id="" action="ppaction://media"/>
            <a:extLst>
              <a:ext uri="{FF2B5EF4-FFF2-40B4-BE49-F238E27FC236}">
                <a16:creationId xmlns:a16="http://schemas.microsoft.com/office/drawing/2014/main" id="{D91B0817-497E-42C5-823E-5F1DECDADC14}"/>
              </a:ext>
            </a:extLst>
          </p:cNvPr>
          <p:cNvPicPr>
            <a:picLocks noChangeAspect="1"/>
          </p:cNvPicPr>
          <p:nvPr>
            <a:videoFile r:link="rId1"/>
            <p:extLst>
              <p:ext uri="{DAA4B4D4-6D71-4841-9C94-3DE7FCFB9230}">
                <p14:media xmlns:p14="http://schemas.microsoft.com/office/powerpoint/2010/main" r:embed="rId3">
                  <p14:trim st="32877" end="76456"/>
                </p14:media>
              </p:ext>
            </p:extLst>
          </p:nvPr>
        </p:nvPicPr>
        <p:blipFill>
          <a:blip r:embed="rId7"/>
          <a:stretch>
            <a:fillRect/>
          </a:stretch>
        </p:blipFill>
        <p:spPr>
          <a:xfrm>
            <a:off x="6465277" y="3516821"/>
            <a:ext cx="6055653" cy="3406305"/>
          </a:xfrm>
          <a:prstGeom prst="rect">
            <a:avLst/>
          </a:prstGeom>
        </p:spPr>
      </p:pic>
    </p:spTree>
    <p:extLst>
      <p:ext uri="{BB962C8B-B14F-4D97-AF65-F5344CB8AC3E}">
        <p14:creationId xmlns:p14="http://schemas.microsoft.com/office/powerpoint/2010/main" val="15259847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9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mute="1">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5.png"/></Relationships>
</file>

<file path=ppt/theme/theme1.xml><?xml version="1.0" encoding="utf-8"?>
<a:theme xmlns:a="http://schemas.openxmlformats.org/drawingml/2006/main" name="LU mall">
  <a:themeElements>
    <a:clrScheme name="LU_2017-03-02">
      <a:dk1>
        <a:srgbClr val="000000"/>
      </a:dk1>
      <a:lt1>
        <a:srgbClr val="FFFFFF"/>
      </a:lt1>
      <a:dk2>
        <a:srgbClr val="2F2B28"/>
      </a:dk2>
      <a:lt2>
        <a:srgbClr val="D0CCB6"/>
      </a:lt2>
      <a:accent1>
        <a:srgbClr val="894E11"/>
      </a:accent1>
      <a:accent2>
        <a:srgbClr val="E3B6BB"/>
      </a:accent2>
      <a:accent3>
        <a:srgbClr val="ABC9D4"/>
      </a:accent3>
      <a:accent4>
        <a:srgbClr val="9EC0AA"/>
      </a:accent4>
      <a:accent5>
        <a:srgbClr val="D0CCB6"/>
      </a:accent5>
      <a:accent6>
        <a:srgbClr val="B1AA9F"/>
      </a:accent6>
      <a:hlink>
        <a:srgbClr val="00006D"/>
      </a:hlink>
      <a:folHlink>
        <a:srgbClr val="894E11"/>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LU_2017-03-02">
    <a:dk1>
      <a:srgbClr val="000000"/>
    </a:dk1>
    <a:lt1>
      <a:srgbClr val="FFFFFF"/>
    </a:lt1>
    <a:dk2>
      <a:srgbClr val="2F2B28"/>
    </a:dk2>
    <a:lt2>
      <a:srgbClr val="D0CCB6"/>
    </a:lt2>
    <a:accent1>
      <a:srgbClr val="894E11"/>
    </a:accent1>
    <a:accent2>
      <a:srgbClr val="E3B6BB"/>
    </a:accent2>
    <a:accent3>
      <a:srgbClr val="ABC9D4"/>
    </a:accent3>
    <a:accent4>
      <a:srgbClr val="9EC0AA"/>
    </a:accent4>
    <a:accent5>
      <a:srgbClr val="D0CCB6"/>
    </a:accent5>
    <a:accent6>
      <a:srgbClr val="B1AA9F"/>
    </a:accent6>
    <a:hlink>
      <a:srgbClr val="00006D"/>
    </a:hlink>
    <a:folHlink>
      <a:srgbClr val="894E11"/>
    </a:folHlink>
  </a:clrScheme>
</a:themeOverride>
</file>

<file path=ppt/theme/themeOverride2.xml><?xml version="1.0" encoding="utf-8"?>
<a:themeOverride xmlns:a="http://schemas.openxmlformats.org/drawingml/2006/main">
  <a:clrScheme name="LU_2017-03-02">
    <a:dk1>
      <a:srgbClr val="000000"/>
    </a:dk1>
    <a:lt1>
      <a:srgbClr val="FFFFFF"/>
    </a:lt1>
    <a:dk2>
      <a:srgbClr val="2F2B28"/>
    </a:dk2>
    <a:lt2>
      <a:srgbClr val="D0CCB6"/>
    </a:lt2>
    <a:accent1>
      <a:srgbClr val="894E11"/>
    </a:accent1>
    <a:accent2>
      <a:srgbClr val="E3B6BB"/>
    </a:accent2>
    <a:accent3>
      <a:srgbClr val="ABC9D4"/>
    </a:accent3>
    <a:accent4>
      <a:srgbClr val="9EC0AA"/>
    </a:accent4>
    <a:accent5>
      <a:srgbClr val="D0CCB6"/>
    </a:accent5>
    <a:accent6>
      <a:srgbClr val="B1AA9F"/>
    </a:accent6>
    <a:hlink>
      <a:srgbClr val="00006D"/>
    </a:hlink>
    <a:folHlink>
      <a:srgbClr val="894E11"/>
    </a:folHlink>
  </a:clrScheme>
</a:themeOverride>
</file>

<file path=ppt/theme/themeOverride3.xml><?xml version="1.0" encoding="utf-8"?>
<a:themeOverride xmlns:a="http://schemas.openxmlformats.org/drawingml/2006/main">
  <a:clrScheme name="LU_2017-03-02">
    <a:dk1>
      <a:srgbClr val="000000"/>
    </a:dk1>
    <a:lt1>
      <a:srgbClr val="FFFFFF"/>
    </a:lt1>
    <a:dk2>
      <a:srgbClr val="2F2B28"/>
    </a:dk2>
    <a:lt2>
      <a:srgbClr val="D0CCB6"/>
    </a:lt2>
    <a:accent1>
      <a:srgbClr val="894E11"/>
    </a:accent1>
    <a:accent2>
      <a:srgbClr val="E3B6BB"/>
    </a:accent2>
    <a:accent3>
      <a:srgbClr val="ABC9D4"/>
    </a:accent3>
    <a:accent4>
      <a:srgbClr val="9EC0AA"/>
    </a:accent4>
    <a:accent5>
      <a:srgbClr val="D0CCB6"/>
    </a:accent5>
    <a:accent6>
      <a:srgbClr val="B1AA9F"/>
    </a:accent6>
    <a:hlink>
      <a:srgbClr val="00006D"/>
    </a:hlink>
    <a:folHlink>
      <a:srgbClr val="894E11"/>
    </a:folHlink>
  </a:clrScheme>
</a:themeOverride>
</file>

<file path=docProps/app.xml><?xml version="1.0" encoding="utf-8"?>
<Properties xmlns="http://schemas.openxmlformats.org/officeDocument/2006/extended-properties" xmlns:vt="http://schemas.openxmlformats.org/officeDocument/2006/docPropsVTypes">
  <Template/>
  <TotalTime>17834</TotalTime>
  <Words>960</Words>
  <Application>Microsoft Office PowerPoint</Application>
  <PresentationFormat>Custom</PresentationFormat>
  <Paragraphs>251</Paragraphs>
  <Slides>34</Slides>
  <Notes>11</Notes>
  <HiddenSlides>0</HiddenSlides>
  <MMClips>9</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Adobe Garamond Pro</vt:lpstr>
      <vt:lpstr>Arial</vt:lpstr>
      <vt:lpstr>Calibri</vt:lpstr>
      <vt:lpstr>Calibri Light</vt:lpstr>
      <vt:lpstr>Helvetica Light</vt:lpstr>
      <vt:lpstr>Helvetica Neue</vt:lpstr>
      <vt:lpstr>Times New Roman</vt:lpstr>
      <vt:lpstr>LU mall</vt:lpstr>
      <vt:lpstr>Custom Design</vt:lpstr>
      <vt:lpstr>PowerPoint Presentation</vt:lpstr>
      <vt:lpstr>PowerPoint Presentation</vt:lpstr>
      <vt:lpstr>Introduction</vt:lpstr>
      <vt:lpstr>Introduction</vt:lpstr>
      <vt:lpstr>Why 3D-bioprinting of organs?</vt:lpstr>
      <vt:lpstr>Tissue engineering paradigm</vt:lpstr>
      <vt:lpstr>Principle of Tissue Engineering</vt:lpstr>
      <vt:lpstr>Complexity</vt:lpstr>
      <vt:lpstr>Complexity</vt:lpstr>
      <vt:lpstr>Cell source </vt:lpstr>
      <vt:lpstr>Cell reprograming </vt:lpstr>
      <vt:lpstr>Scaffolds</vt:lpstr>
      <vt:lpstr>Combining cells and scaffold</vt:lpstr>
      <vt:lpstr>3D printing of Organs</vt:lpstr>
      <vt:lpstr>3D printing Vs. 3D Bioprinting</vt:lpstr>
      <vt:lpstr>How is 3D printing used in Medicine?</vt:lpstr>
      <vt:lpstr>1. Printing 3D model to visualize complex structures. </vt:lpstr>
      <vt:lpstr>How do we obtain 3D models (Imaging)</vt:lpstr>
      <vt:lpstr>Using 3D printed models to plan complex surgeries</vt:lpstr>
      <vt:lpstr>More complex? No problem</vt:lpstr>
      <vt:lpstr>More complex? No problem</vt:lpstr>
      <vt:lpstr>How is 3D printing used in Medicine?</vt:lpstr>
      <vt:lpstr>3D printed stents – clinical trial</vt:lpstr>
      <vt:lpstr>3D printed prosthetics</vt:lpstr>
      <vt:lpstr>How is 3D printing used in Medicine?</vt:lpstr>
      <vt:lpstr>3D bioprinting – skin replacement </vt:lpstr>
      <vt:lpstr>3D bioprinting –Heart?</vt:lpstr>
      <vt:lpstr>3D bioprinting of bone</vt:lpstr>
      <vt:lpstr>3D printing of gels </vt:lpstr>
      <vt:lpstr>3D Bioprinting – the shape of heart</vt:lpstr>
      <vt:lpstr>3D bioprinting - Brain?</vt:lpstr>
      <vt:lpstr>Great!!! 3D (bio)printing progressed</vt:lpstr>
      <vt:lpstr>PowerPoint Presentation</vt:lpstr>
      <vt:lpstr>Acknowledgement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Lars Uhlin</dc:creator>
  <cp:lastModifiedBy>Hani Alsafadi</cp:lastModifiedBy>
  <cp:revision>848</cp:revision>
  <cp:lastPrinted>2016-11-03T13:33:13Z</cp:lastPrinted>
  <dcterms:modified xsi:type="dcterms:W3CDTF">2019-03-21T17:34:53Z</dcterms:modified>
</cp:coreProperties>
</file>